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  <p:sldMasterId id="2147483660" r:id="rId2"/>
  </p:sldMasterIdLst>
  <p:notesMasterIdLst>
    <p:notesMasterId r:id="rId27"/>
  </p:notesMasterIdLst>
  <p:sldIdLst>
    <p:sldId id="256" r:id="rId3"/>
    <p:sldId id="294" r:id="rId4"/>
    <p:sldId id="258" r:id="rId5"/>
    <p:sldId id="260" r:id="rId6"/>
    <p:sldId id="261" r:id="rId7"/>
    <p:sldId id="262" r:id="rId8"/>
    <p:sldId id="265" r:id="rId9"/>
    <p:sldId id="273" r:id="rId10"/>
    <p:sldId id="266" r:id="rId11"/>
    <p:sldId id="275" r:id="rId12"/>
    <p:sldId id="281" r:id="rId13"/>
    <p:sldId id="282" r:id="rId14"/>
    <p:sldId id="280" r:id="rId15"/>
    <p:sldId id="287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  <p:sldId id="272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B2A0"/>
    <a:srgbClr val="1760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89" autoAdjust="0"/>
    <p:restoredTop sz="94409" autoAdjust="0"/>
  </p:normalViewPr>
  <p:slideViewPr>
    <p:cSldViewPr>
      <p:cViewPr varScale="1">
        <p:scale>
          <a:sx n="118" d="100"/>
          <a:sy n="118" d="100"/>
        </p:scale>
        <p:origin x="780" y="90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6" d="100"/>
          <a:sy n="96" d="100"/>
        </p:scale>
        <p:origin x="364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A9A4FB-0FD6-46E3-8C2B-5FBCE7BFE823}" type="datetimeFigureOut">
              <a:rPr lang="ko-KR" altLang="en-US" smtClean="0"/>
              <a:t>2021-09-24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15C7A-2A75-4BBA-8D19-677B0A7571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002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latin typeface="Calibri"/>
                <a:ea typeface="맑은 고딕"/>
                <a:cs typeface="Calibri"/>
              </a:rPr>
              <a:t>안녕하십니까.</a:t>
            </a:r>
          </a:p>
          <a:p>
            <a:r>
              <a:rPr lang="ko-KR" altLang="en-US" dirty="0" smtClean="0">
                <a:latin typeface="Calibri"/>
                <a:ea typeface="맑은 고딕"/>
                <a:cs typeface="Calibri"/>
              </a:rPr>
              <a:t>팀 </a:t>
            </a:r>
            <a:r>
              <a:rPr lang="ko-KR" altLang="en-US" dirty="0" err="1" smtClean="0">
                <a:latin typeface="Calibri"/>
                <a:ea typeface="맑은 고딕"/>
                <a:cs typeface="Calibri"/>
              </a:rPr>
              <a:t>공간구현의</a:t>
            </a:r>
            <a:r>
              <a:rPr lang="ko-KR" altLang="en-US" dirty="0" smtClean="0">
                <a:latin typeface="Calibri"/>
                <a:ea typeface="맑은 고딕"/>
                <a:cs typeface="Calibri"/>
              </a:rPr>
              <a:t> 프로젝트 </a:t>
            </a:r>
          </a:p>
          <a:p>
            <a:r>
              <a:rPr lang="ko-KR" altLang="en-US" dirty="0" smtClean="0">
                <a:latin typeface="Calibri"/>
                <a:ea typeface="맑은 고딕"/>
                <a:cs typeface="Calibri"/>
              </a:rPr>
              <a:t>홈 인테리어 </a:t>
            </a:r>
            <a:r>
              <a:rPr lang="ko-KR" altLang="en-US" dirty="0" err="1" smtClean="0">
                <a:latin typeface="Calibri"/>
                <a:ea typeface="맑은 고딕"/>
                <a:cs typeface="Calibri"/>
              </a:rPr>
              <a:t>시공의뢰</a:t>
            </a:r>
            <a:r>
              <a:rPr lang="ko-KR" altLang="en-US" dirty="0" smtClean="0">
                <a:latin typeface="Calibri"/>
                <a:ea typeface="맑은 고딕"/>
                <a:cs typeface="Calibri"/>
              </a:rPr>
              <a:t>  페이지구현의 발표를 맡은 발표자 김영빈 입니다.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815C7A-2A75-4BBA-8D19-677B0A75718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759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latin typeface="Calibri"/>
                <a:ea typeface="맑은 고딕"/>
                <a:cs typeface="Calibri"/>
              </a:rPr>
              <a:t>사용자가 </a:t>
            </a:r>
            <a:r>
              <a:rPr lang="ko-KR" altLang="en-US" dirty="0" err="1" smtClean="0">
                <a:latin typeface="Calibri"/>
                <a:ea typeface="맑은 고딕"/>
                <a:cs typeface="Calibri"/>
              </a:rPr>
              <a:t>이용할수있는</a:t>
            </a:r>
            <a:r>
              <a:rPr lang="ko-KR" altLang="en-US" dirty="0" smtClean="0">
                <a:latin typeface="Calibri"/>
                <a:ea typeface="맑은 고딕"/>
                <a:cs typeface="Calibri"/>
              </a:rPr>
              <a:t> </a:t>
            </a:r>
            <a:r>
              <a:rPr lang="ko-KR" altLang="en-US" dirty="0" err="1" smtClean="0">
                <a:latin typeface="Calibri"/>
                <a:ea typeface="맑은 고딕"/>
                <a:cs typeface="Calibri"/>
              </a:rPr>
              <a:t>마이페이지</a:t>
            </a:r>
            <a:r>
              <a:rPr lang="ko-KR" altLang="en-US" dirty="0" smtClean="0">
                <a:latin typeface="Calibri"/>
                <a:ea typeface="맑은 고딕"/>
                <a:cs typeface="Calibri"/>
              </a:rPr>
              <a:t> 단입니다.</a:t>
            </a:r>
          </a:p>
          <a:p>
            <a:r>
              <a:rPr lang="ko-KR" altLang="en-US" dirty="0" err="1" smtClean="0">
                <a:latin typeface="Calibri"/>
                <a:ea typeface="맑은 고딕"/>
                <a:cs typeface="Calibri"/>
              </a:rPr>
              <a:t>메인에는</a:t>
            </a:r>
            <a:r>
              <a:rPr lang="ko-KR" altLang="en-US" dirty="0" smtClean="0">
                <a:latin typeface="Calibri"/>
                <a:ea typeface="맑은 고딕"/>
                <a:cs typeface="Calibri"/>
              </a:rPr>
              <a:t> 사용자가 작성한 </a:t>
            </a:r>
            <a:r>
              <a:rPr lang="ko-KR" altLang="en-US" dirty="0" err="1" smtClean="0">
                <a:latin typeface="Calibri"/>
                <a:ea typeface="맑은 고딕"/>
                <a:cs typeface="Calibri"/>
              </a:rPr>
              <a:t>문의글과</a:t>
            </a:r>
            <a:r>
              <a:rPr lang="ko-KR" altLang="en-US" dirty="0" smtClean="0">
                <a:latin typeface="Calibri"/>
                <a:ea typeface="맑은 고딕"/>
                <a:cs typeface="Calibri"/>
              </a:rPr>
              <a:t> 댓글이 </a:t>
            </a:r>
            <a:r>
              <a:rPr lang="ko-KR" altLang="en-US" dirty="0" err="1" smtClean="0">
                <a:latin typeface="Calibri"/>
                <a:ea typeface="맑은 고딕"/>
                <a:cs typeface="Calibri"/>
              </a:rPr>
              <a:t>최신순으로</a:t>
            </a:r>
            <a:r>
              <a:rPr lang="ko-KR" altLang="en-US" dirty="0" smtClean="0">
                <a:latin typeface="Calibri"/>
                <a:ea typeface="맑은 고딕"/>
                <a:cs typeface="Calibri"/>
              </a:rPr>
              <a:t> </a:t>
            </a:r>
            <a:r>
              <a:rPr lang="ko-KR" altLang="en-US" dirty="0" err="1" smtClean="0">
                <a:latin typeface="Calibri"/>
                <a:ea typeface="맑은 고딕"/>
                <a:cs typeface="Calibri"/>
              </a:rPr>
              <a:t>나올수</a:t>
            </a:r>
            <a:r>
              <a:rPr lang="ko-KR" altLang="en-US" dirty="0" smtClean="0">
                <a:latin typeface="Calibri"/>
                <a:ea typeface="맑은 고딕"/>
                <a:cs typeface="Calibri"/>
              </a:rPr>
              <a:t> 있도록 설정이 되었습니다.</a:t>
            </a:r>
          </a:p>
          <a:p>
            <a:r>
              <a:rPr lang="ko-KR" altLang="en-US" dirty="0" smtClean="0">
                <a:latin typeface="Calibri"/>
                <a:ea typeface="맑은 고딕"/>
                <a:cs typeface="Calibri"/>
              </a:rPr>
              <a:t>상세 기능들은 구현하며 보여드리겠습니다.</a:t>
            </a:r>
          </a:p>
          <a:p>
            <a:endParaRPr lang="ko-KR" altLang="en-US" dirty="0" smtClean="0">
              <a:latin typeface="Calibri"/>
              <a:ea typeface="맑은 고딕"/>
              <a:cs typeface="Calibri"/>
            </a:endParaRPr>
          </a:p>
          <a:p>
            <a:r>
              <a:rPr lang="ko-KR" altLang="en-US" dirty="0" smtClean="0">
                <a:latin typeface="Calibri"/>
                <a:ea typeface="맑은 고딕"/>
                <a:cs typeface="Calibri"/>
              </a:rPr>
              <a:t>스토어페이지 입니다.</a:t>
            </a:r>
          </a:p>
          <a:p>
            <a:r>
              <a:rPr lang="ko-KR" altLang="en-US" dirty="0" smtClean="0">
                <a:latin typeface="Calibri"/>
                <a:ea typeface="맑은 고딕"/>
                <a:cs typeface="Calibri"/>
              </a:rPr>
              <a:t>스토어 페이지는 </a:t>
            </a:r>
            <a:r>
              <a:rPr lang="ko-KR" altLang="en-US" dirty="0" err="1" smtClean="0">
                <a:latin typeface="Calibri"/>
                <a:ea typeface="맑은 고딕"/>
                <a:cs typeface="Calibri"/>
              </a:rPr>
              <a:t>최상위단에</a:t>
            </a:r>
            <a:r>
              <a:rPr lang="ko-KR" altLang="en-US" dirty="0" smtClean="0">
                <a:latin typeface="Calibri"/>
                <a:ea typeface="맑은 고딕"/>
                <a:cs typeface="Calibri"/>
              </a:rPr>
              <a:t> 카테고리별로 </a:t>
            </a:r>
            <a:r>
              <a:rPr lang="ko-KR" altLang="en-US" dirty="0" err="1" smtClean="0">
                <a:latin typeface="Calibri"/>
                <a:ea typeface="맑은 고딕"/>
                <a:cs typeface="Calibri"/>
              </a:rPr>
              <a:t>클릭할시</a:t>
            </a:r>
            <a:r>
              <a:rPr lang="ko-KR" altLang="en-US" dirty="0" smtClean="0">
                <a:latin typeface="Calibri"/>
                <a:ea typeface="맑은 고딕"/>
                <a:cs typeface="Calibri"/>
              </a:rPr>
              <a:t> 해당 </a:t>
            </a:r>
            <a:r>
              <a:rPr lang="ko-KR" altLang="en-US" dirty="0" err="1" smtClean="0">
                <a:latin typeface="Calibri"/>
                <a:ea typeface="맑은 고딕"/>
                <a:cs typeface="Calibri"/>
              </a:rPr>
              <a:t>카태고리별로</a:t>
            </a:r>
            <a:r>
              <a:rPr lang="ko-KR" altLang="en-US" dirty="0" smtClean="0">
                <a:latin typeface="Calibri"/>
                <a:ea typeface="맑은 고딕"/>
                <a:cs typeface="Calibri"/>
              </a:rPr>
              <a:t> 출력이 되어있고 리스트는 최신 상품순으로 출력이 되어있습니다.</a:t>
            </a:r>
          </a:p>
          <a:p>
            <a:r>
              <a:rPr lang="ko-KR" altLang="en-US" dirty="0" err="1" smtClean="0">
                <a:latin typeface="Calibri"/>
                <a:ea typeface="맑은 고딕"/>
                <a:cs typeface="Calibri"/>
              </a:rPr>
              <a:t>클릭시</a:t>
            </a:r>
            <a:r>
              <a:rPr lang="ko-KR" altLang="en-US" dirty="0" smtClean="0">
                <a:latin typeface="Calibri"/>
                <a:ea typeface="맑은 고딕"/>
                <a:cs typeface="Calibri"/>
              </a:rPr>
              <a:t> 상세페이지와 구매, 장바구니까지 사용이 가능합니다.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815C7A-2A75-4BBA-8D19-677B0A75718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925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latin typeface="Calibri"/>
                <a:ea typeface="맑은 고딕"/>
                <a:cs typeface="Calibri"/>
              </a:rPr>
              <a:t>시공업체 입니다 위 보이는 화면은 시공업체 </a:t>
            </a:r>
            <a:r>
              <a:rPr lang="ko-KR" altLang="en-US" dirty="0" err="1" smtClean="0">
                <a:latin typeface="Calibri"/>
                <a:ea typeface="맑은 고딕"/>
                <a:cs typeface="Calibri"/>
              </a:rPr>
              <a:t>등록시에</a:t>
            </a:r>
            <a:r>
              <a:rPr lang="ko-KR" altLang="en-US" dirty="0" smtClean="0">
                <a:latin typeface="Calibri"/>
                <a:ea typeface="맑은 고딕"/>
                <a:cs typeface="Calibri"/>
              </a:rPr>
              <a:t> 나오는 화면이고 메인시공업체페이지는 스토어페이지와 같은 방식으로 </a:t>
            </a:r>
            <a:r>
              <a:rPr lang="ko-KR" altLang="en-US" dirty="0" err="1" smtClean="0">
                <a:latin typeface="Calibri"/>
                <a:ea typeface="맑은 고딕"/>
                <a:cs typeface="Calibri"/>
              </a:rPr>
              <a:t>형성되어있습니다</a:t>
            </a:r>
            <a:r>
              <a:rPr lang="ko-KR" altLang="en-US" dirty="0" smtClean="0">
                <a:latin typeface="Calibri"/>
                <a:ea typeface="맑은 고딕"/>
                <a:cs typeface="Calibri"/>
              </a:rPr>
              <a:t>.</a:t>
            </a:r>
          </a:p>
          <a:p>
            <a:r>
              <a:rPr lang="ko-KR" altLang="en-US" dirty="0" smtClean="0">
                <a:latin typeface="Calibri"/>
                <a:ea typeface="맑은 고딕"/>
                <a:cs typeface="Calibri"/>
              </a:rPr>
              <a:t>기능으로는 사용자가 조회 후, </a:t>
            </a:r>
            <a:r>
              <a:rPr lang="ko-KR" altLang="en-US" dirty="0" err="1" smtClean="0">
                <a:latin typeface="Calibri"/>
                <a:ea typeface="맑은 고딕"/>
                <a:cs typeface="Calibri"/>
              </a:rPr>
              <a:t>예악문의</a:t>
            </a:r>
            <a:r>
              <a:rPr lang="ko-KR" altLang="en-US" dirty="0" smtClean="0">
                <a:latin typeface="Calibri"/>
                <a:ea typeface="맑은 고딕"/>
                <a:cs typeface="Calibri"/>
              </a:rPr>
              <a:t> 글 작성이 있습니다.</a:t>
            </a:r>
          </a:p>
          <a:p>
            <a:endParaRPr lang="ko-KR" altLang="en-US" dirty="0" smtClean="0">
              <a:latin typeface="Calibri"/>
              <a:ea typeface="맑은 고딕"/>
              <a:cs typeface="Calibri"/>
            </a:endParaRPr>
          </a:p>
          <a:p>
            <a:r>
              <a:rPr lang="ko-KR" altLang="en-US" dirty="0" smtClean="0">
                <a:latin typeface="Calibri"/>
                <a:ea typeface="맑은 고딕"/>
                <a:cs typeface="Calibri"/>
              </a:rPr>
              <a:t>이벤트 입니다. </a:t>
            </a:r>
            <a:r>
              <a:rPr lang="ko-KR" altLang="en-US" dirty="0" err="1" smtClean="0">
                <a:latin typeface="Calibri"/>
                <a:ea typeface="맑은 고딕"/>
                <a:cs typeface="Calibri"/>
              </a:rPr>
              <a:t>관리가자</a:t>
            </a:r>
            <a:r>
              <a:rPr lang="ko-KR" altLang="en-US" dirty="0" smtClean="0">
                <a:latin typeface="Calibri"/>
                <a:ea typeface="맑은 고딕"/>
                <a:cs typeface="Calibri"/>
              </a:rPr>
              <a:t> 올린 이벤트글들을 사용자가 조회 후 댓글을 이용하여 해당 이벤트에 신청을 할 수 있습니다. 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815C7A-2A75-4BBA-8D19-677B0A75718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2232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ea typeface="맑은 고딕"/>
              </a:rPr>
              <a:t>관리자 페이지 입니다. </a:t>
            </a:r>
          </a:p>
          <a:p>
            <a:r>
              <a:rPr lang="ko-KR" altLang="en-US" dirty="0" smtClean="0">
                <a:ea typeface="맑은 고딕"/>
              </a:rPr>
              <a:t>위에 보이는 화면은 </a:t>
            </a:r>
            <a:r>
              <a:rPr lang="ko-KR" altLang="en-US" dirty="0" err="1" smtClean="0">
                <a:ea typeface="맑은 고딕"/>
              </a:rPr>
              <a:t>관리자메인</a:t>
            </a:r>
            <a:r>
              <a:rPr lang="ko-KR" altLang="en-US" dirty="0" smtClean="0">
                <a:ea typeface="맑은 고딕"/>
              </a:rPr>
              <a:t> 페이지 이며 기능으로는 상품 등록, 상품관리, 시공업체 관리, 배송 관리, </a:t>
            </a:r>
            <a:r>
              <a:rPr lang="ko-KR" altLang="en-US" dirty="0" err="1" smtClean="0">
                <a:ea typeface="맑은 고딕"/>
              </a:rPr>
              <a:t>문의글</a:t>
            </a:r>
            <a:r>
              <a:rPr lang="ko-KR" altLang="en-US" dirty="0" smtClean="0">
                <a:ea typeface="맑은 고딕"/>
              </a:rPr>
              <a:t> 관리 및 답변 할 수 있는 기능이 들어가 있습니다.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815C7A-2A75-4BBA-8D19-677B0A75718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4351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ko" altLang="en-US" dirty="0" smtClean="0">
                <a:solidFill>
                  <a:schemeClr val="dk1"/>
                </a:solidFill>
                <a:ea typeface="+mn-ea"/>
              </a:rPr>
              <a:t>본격적으로 프로젝트 페이지 구현을 앞서 빠르게 주요 구동 화면들을 보여 드리겠습니다.</a:t>
            </a:r>
          </a:p>
          <a:p>
            <a:pPr>
              <a:buSzPts val="1100"/>
            </a:pPr>
            <a:r>
              <a:rPr lang="ko" altLang="en-US" dirty="0" smtClean="0">
                <a:solidFill>
                  <a:schemeClr val="dk1"/>
                </a:solidFill>
                <a:ea typeface="+mn-ea"/>
              </a:rPr>
              <a:t>위 페이지는 메인 페이지로 처음 접근시에 보여지는 페이지 입니다.</a:t>
            </a:r>
            <a:endParaRPr lang="ko" altLang="en-US" dirty="0">
              <a:solidFill>
                <a:schemeClr val="dk1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890752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ko" altLang="en-US" dirty="0" smtClean="0">
                <a:solidFill>
                  <a:schemeClr val="dk1"/>
                </a:solidFill>
                <a:ea typeface="+mn-ea"/>
              </a:rPr>
              <a:t>관리자로 처음 로그인 했을 때 나오는 화면입니다 . </a:t>
            </a:r>
          </a:p>
          <a:p>
            <a:pPr>
              <a:buSzPts val="1100"/>
            </a:pPr>
            <a:r>
              <a:rPr lang="ko" altLang="en-US" dirty="0" smtClean="0">
                <a:solidFill>
                  <a:schemeClr val="dk1"/>
                </a:solidFill>
                <a:ea typeface="+mn-ea"/>
              </a:rPr>
              <a:t>기본 화면 구성은 같지만 위 최상위 카테고리 단에 관리자 페이지가 추가되어 관리자만 접근 할 수 있게 하였습니다.</a:t>
            </a:r>
          </a:p>
          <a:p>
            <a:pPr>
              <a:buSzPts val="1100"/>
            </a:pPr>
            <a:endParaRPr lang="ko" altLang="en-US" dirty="0">
              <a:solidFill>
                <a:schemeClr val="dk1"/>
              </a:solidFill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733289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ko" altLang="en-US" dirty="0">
                <a:solidFill>
                  <a:schemeClr val="dk1"/>
                </a:solidFill>
                <a:ea typeface="맑은 고딕"/>
              </a:rPr>
              <a:t>관리자 메인입니다</a:t>
            </a:r>
            <a:r>
              <a:rPr lang="ko" altLang="en-US">
                <a:solidFill>
                  <a:schemeClr val="dk1"/>
                </a:solidFill>
                <a:ea typeface="맑은 고딕"/>
              </a:rPr>
              <a:t>. </a:t>
            </a:r>
            <a:r>
              <a:rPr lang="ko" altLang="en-US" smtClean="0">
                <a:solidFill>
                  <a:schemeClr val="dk1"/>
                </a:solidFill>
                <a:ea typeface="맑은 고딕"/>
              </a:rPr>
              <a:t>메</a:t>
            </a:r>
            <a:r>
              <a:rPr lang="ko-KR" altLang="en-US" smtClean="0">
                <a:solidFill>
                  <a:schemeClr val="dk1"/>
                </a:solidFill>
                <a:ea typeface="맑은 고딕"/>
              </a:rPr>
              <a:t>뉴</a:t>
            </a:r>
            <a:r>
              <a:rPr lang="ko" altLang="en-US" smtClean="0">
                <a:solidFill>
                  <a:schemeClr val="dk1"/>
                </a:solidFill>
                <a:ea typeface="맑은 고딕"/>
              </a:rPr>
              <a:t> </a:t>
            </a:r>
            <a:r>
              <a:rPr lang="ko" altLang="en-US" dirty="0">
                <a:solidFill>
                  <a:schemeClr val="dk1"/>
                </a:solidFill>
                <a:ea typeface="맑은 고딕"/>
              </a:rPr>
              <a:t>구성도에서 설명드 드린대로 구현이 되었으며 구현하며 설명들어있습니다.</a:t>
            </a:r>
          </a:p>
        </p:txBody>
      </p:sp>
    </p:spTree>
    <p:extLst>
      <p:ext uri="{BB962C8B-B14F-4D97-AF65-F5344CB8AC3E}">
        <p14:creationId xmlns:p14="http://schemas.microsoft.com/office/powerpoint/2010/main" val="13925045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ko" altLang="en-US">
                <a:solidFill>
                  <a:schemeClr val="dk1"/>
                </a:solidFill>
                <a:ea typeface="맑은 고딕"/>
              </a:rPr>
              <a:t>스토어 페이지 입니다,</a:t>
            </a:r>
          </a:p>
          <a:p>
            <a:pPr>
              <a:buSzPts val="1100"/>
            </a:pPr>
            <a:r>
              <a:rPr lang="ko" altLang="en-US">
                <a:solidFill>
                  <a:schemeClr val="dk1"/>
                </a:solidFill>
                <a:ea typeface="맑은 고딕"/>
              </a:rPr>
              <a:t>메인 사진과 상품 이름 가격이 출력되어있고 카테고리별로 사용자가 보고 싶은 상품들이 선택 가능합니다.</a:t>
            </a:r>
          </a:p>
          <a:p>
            <a:pPr>
              <a:buSzPts val="1100"/>
            </a:pPr>
            <a:endParaRPr lang="ko" altLang="en-US" dirty="0">
              <a:solidFill>
                <a:schemeClr val="dk1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945943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ko" altLang="en-US">
                <a:solidFill>
                  <a:schemeClr val="dk1"/>
                </a:solidFill>
                <a:ea typeface="맑은 고딕"/>
              </a:rPr>
              <a:t>장바구니 페이지 입니다.</a:t>
            </a:r>
          </a:p>
          <a:p>
            <a:pPr>
              <a:buSzPts val="1100"/>
            </a:pPr>
            <a:r>
              <a:rPr lang="ko" altLang="en-US">
                <a:solidFill>
                  <a:schemeClr val="dk1"/>
                </a:solidFill>
                <a:ea typeface="맑은 고딕"/>
              </a:rPr>
              <a:t>사용자 기준 스토에페이지에서 상품들을 장바구니에 넣을시 들어가는 페이지로 이곳에서는 수량을 변경할수 있습니다.</a:t>
            </a:r>
            <a:endParaRPr lang="ko" altLang="en-US" dirty="0">
              <a:solidFill>
                <a:schemeClr val="dk1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19051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ko" altLang="en-US">
                <a:solidFill>
                  <a:schemeClr val="dk1"/>
                </a:solidFill>
                <a:ea typeface="맑은 고딕"/>
              </a:rPr>
              <a:t>구매 내역 페이지 입니다.</a:t>
            </a:r>
            <a:endParaRPr lang="ko" altLang="en-US" dirty="0">
              <a:solidFill>
                <a:schemeClr val="dk1"/>
              </a:solidFill>
              <a:ea typeface="맑은 고딕"/>
            </a:endParaRPr>
          </a:p>
          <a:p>
            <a:pPr>
              <a:buSzPts val="1100"/>
            </a:pPr>
            <a:r>
              <a:rPr lang="ko" altLang="en-US">
                <a:solidFill>
                  <a:schemeClr val="dk1"/>
                </a:solidFill>
                <a:ea typeface="맑은 고딕"/>
              </a:rPr>
              <a:t>장바구니나, 상품 상세에서 결제시 보여지는 페이지 입니다.</a:t>
            </a:r>
          </a:p>
          <a:p>
            <a:pPr>
              <a:buSzPts val="1100"/>
            </a:pPr>
            <a:endParaRPr lang="ko" altLang="en-US" dirty="0">
              <a:solidFill>
                <a:schemeClr val="dk1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9728970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ko" altLang="en-US">
                <a:solidFill>
                  <a:schemeClr val="dk1"/>
                </a:solidFill>
                <a:ea typeface="맑은 고딕"/>
              </a:rPr>
              <a:t>시공업체 페이지 입니다.</a:t>
            </a:r>
          </a:p>
          <a:p>
            <a:pPr>
              <a:buSzPts val="1100"/>
            </a:pPr>
            <a:r>
              <a:rPr lang="ko" altLang="en-US">
                <a:solidFill>
                  <a:schemeClr val="dk1"/>
                </a:solidFill>
                <a:ea typeface="맑은 고딕"/>
              </a:rPr>
              <a:t>스토어와 같은 형식으로 이루어져 있으며 메인 사진과 업체명 업체 소게글로 형성되어있습니다.</a:t>
            </a:r>
          </a:p>
          <a:p>
            <a:pPr>
              <a:buSzPts val="1100"/>
            </a:pPr>
            <a:r>
              <a:rPr lang="ko" altLang="en-US">
                <a:solidFill>
                  <a:schemeClr val="dk1"/>
                </a:solidFill>
                <a:ea typeface="맑은 고딕"/>
              </a:rPr>
              <a:t>상세 페이지 접근시 업체의 상세 정보와 위치를 나타내는 지도와 주소가 들어가 있고 문의 할수있는 버튼이 구현되어있습니다.</a:t>
            </a:r>
            <a:endParaRPr lang="ko" altLang="en-US" dirty="0">
              <a:solidFill>
                <a:schemeClr val="dk1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234421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latin typeface="Calibri"/>
                <a:ea typeface="맑은 고딕"/>
                <a:cs typeface="Calibri"/>
              </a:rPr>
              <a:t>저희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 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프로젝트의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팀원들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부터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소개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시켜드리겠습니다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.</a:t>
            </a:r>
          </a:p>
          <a:p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먼저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조장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 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이상범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그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뒤로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조원인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이도엽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김영빈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김승연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채수민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입니다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.</a:t>
            </a:r>
          </a:p>
          <a:p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각자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맡은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역활로는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 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조장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이상범은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전체적인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스케줄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관리와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홈페이지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 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css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 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구현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,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마이페이지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, 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프로젝트에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사용되는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 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api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(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이메일,카카오페이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)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기능을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 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도맡아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구현하였고</a:t>
            </a:r>
            <a:endParaRPr lang="en-US" altLang="ko-KR" dirty="0" smtClean="0">
              <a:latin typeface="Calibri"/>
              <a:ea typeface="맑은 고딕"/>
              <a:cs typeface="Calibri"/>
            </a:endParaRPr>
          </a:p>
          <a:p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조원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이도엽은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 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ppt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제작과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 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메뉴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구성도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구현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 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정규화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(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회원가입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,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로그인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,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문의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 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기능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, 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구매완료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)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기능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, </a:t>
            </a:r>
            <a:r>
              <a:rPr lang="ko-KR" altLang="en-US" dirty="0" smtClean="0">
                <a:ea typeface="맑은 고딕"/>
              </a:rPr>
              <a:t>스토어페이지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맡아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구현하였습니다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.</a:t>
            </a:r>
          </a:p>
          <a:p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조원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 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채수민은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홈페이지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 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css구현과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 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커뮤니티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페이지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전체적인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 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ui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 ,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시공업체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페이지구현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, 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api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(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지도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)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기능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맡아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구현하였습니다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.</a:t>
            </a:r>
          </a:p>
          <a:p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조원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김승연은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이벤트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페이지의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css,ui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구성과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프로젝트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페이지에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사용되는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 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댓글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기능들을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구현하였습니다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.</a:t>
            </a:r>
          </a:p>
          <a:p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조원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김영빈은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 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db구현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, 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서버를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db와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연결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,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관리자페이지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,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스토어페이지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, 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장바구니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페이지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,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구매페이지를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구현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하였습니다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.</a:t>
            </a:r>
          </a:p>
          <a:p>
            <a:endParaRPr lang="en-US" altLang="ko-KR" dirty="0" smtClean="0">
              <a:latin typeface="Calibri"/>
              <a:ea typeface="맑은 고딕"/>
              <a:cs typeface="Calibri"/>
            </a:endParaRPr>
          </a:p>
          <a:p>
            <a:endParaRPr lang="en-US" altLang="ko-KR" dirty="0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815C7A-2A75-4BBA-8D19-677B0A75718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4233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ko" altLang="en-US">
                <a:solidFill>
                  <a:schemeClr val="dk1"/>
                </a:solidFill>
                <a:ea typeface="맑은 고딕"/>
              </a:rPr>
              <a:t>시공업체 등록 페이지 입니다. 사용자가 마이페이지에서 접근 가능하며 업체 등록시 시공업체 페이지에 출력이 됩니다.</a:t>
            </a:r>
            <a:endParaRPr lang="ko" altLang="en-US" dirty="0">
              <a:solidFill>
                <a:schemeClr val="dk1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298932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ko" altLang="en-US">
                <a:solidFill>
                  <a:schemeClr val="dk1"/>
                </a:solidFill>
                <a:ea typeface="맑은 고딕"/>
              </a:rPr>
              <a:t>커뮤니티 페이지 입니다.</a:t>
            </a:r>
          </a:p>
          <a:p>
            <a:pPr>
              <a:buSzPts val="1100"/>
            </a:pPr>
            <a:r>
              <a:rPr lang="ko" altLang="en-US">
                <a:solidFill>
                  <a:schemeClr val="dk1"/>
                </a:solidFill>
                <a:ea typeface="맑은 고딕"/>
              </a:rPr>
              <a:t>개인이 인테리어를 한 글을 올리는 페이지로 메인사진과 닉네임 제목이 들어가 있으며 상세페이지에는 댓글이 가능하도록 구현하였습니다.</a:t>
            </a:r>
            <a:endParaRPr lang="ko" altLang="en-US" dirty="0">
              <a:solidFill>
                <a:schemeClr val="dk1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34225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ko" altLang="en-US">
                <a:solidFill>
                  <a:schemeClr val="dk1"/>
                </a:solidFill>
                <a:ea typeface="맑은 고딕"/>
              </a:rPr>
              <a:t>이벤트 페이지 입니다. 각종 이벤트들이 구현되어있고 접근시 해당이밴트는 댓글로 신청을 할수 있도록 하였습니다.</a:t>
            </a:r>
            <a:endParaRPr lang="ko" altLang="en-US" dirty="0">
              <a:solidFill>
                <a:schemeClr val="dk1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1838453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SzPts val="1100"/>
            </a:pPr>
            <a:r>
              <a:rPr lang="ko" altLang="en-US">
                <a:solidFill>
                  <a:schemeClr val="dk1"/>
                </a:solidFill>
                <a:ea typeface="맑은 고딕"/>
              </a:rPr>
              <a:t>고객샌터 페이지 입니다. 기본적인 Q&amp;A가 작성이 되어있으며 없을 시 직접 문의하기가 가능합니다.</a:t>
            </a:r>
            <a:endParaRPr lang="ko" altLang="en-US" dirty="0">
              <a:solidFill>
                <a:schemeClr val="dk1"/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606801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이어서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프로젝트발표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순서를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말씀드리겠습니다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.</a:t>
            </a:r>
          </a:p>
          <a:p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첫번째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순서로는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제작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동기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, 및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목표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 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팀원들의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 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프로잭트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선정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 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과정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.</a:t>
            </a:r>
          </a:p>
          <a:p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두번째는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개발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환경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,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어떤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프로그램을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사용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하여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 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프로젝트를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개발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했는지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.</a:t>
            </a:r>
            <a:endParaRPr lang="en-US" altLang="ko-KR" dirty="0" smtClean="0">
              <a:latin typeface="+mn-lt"/>
              <a:ea typeface="맑은 고딕"/>
              <a:cs typeface="Calibri"/>
            </a:endParaRPr>
          </a:p>
          <a:p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세번째로는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프로젝트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일정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,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전체적으로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약간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짧은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프로젝트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기간을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어떻게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 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절약해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이용했는지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.</a:t>
            </a:r>
          </a:p>
          <a:p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내번째로는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er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다이어그램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 </a:t>
            </a:r>
          </a:p>
          <a:p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다섯번쨰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메뉴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구조도</a:t>
            </a:r>
            <a:endParaRPr lang="en-US" altLang="ko-KR" dirty="0" smtClean="0">
              <a:latin typeface="Calibri"/>
              <a:ea typeface="맑은 고딕"/>
              <a:cs typeface="Calibri"/>
            </a:endParaRPr>
          </a:p>
          <a:p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여섯번째는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주요기능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각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페이지에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어떤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기능들이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들어가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있는지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.</a:t>
            </a:r>
          </a:p>
          <a:p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마지막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일곱번째는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 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화면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구현을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실제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 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동작으로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보여드리겠습니다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815C7A-2A75-4BBA-8D19-677B0A75718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267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latin typeface="Calibri"/>
                <a:ea typeface="맑은 고딕"/>
                <a:cs typeface="Calibri"/>
              </a:rPr>
              <a:t>그럼 첫번째로 프로젝트 제작 동기 및 목표 입니다.</a:t>
            </a:r>
          </a:p>
          <a:p>
            <a:endParaRPr lang="ko-KR" altLang="en-US" dirty="0" smtClean="0">
              <a:latin typeface="Calibri"/>
              <a:ea typeface="맑은 고딕"/>
              <a:cs typeface="Calibri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815C7A-2A75-4BBA-8D19-677B0A75718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953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latin typeface="Calibri"/>
                <a:ea typeface="맑은 고딕"/>
                <a:cs typeface="Calibri"/>
              </a:rPr>
              <a:t>다음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 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개발환경으로는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언어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자바와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제이에스피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씨에스에스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 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에이취티엠엘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을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사용하였고</a:t>
            </a:r>
            <a:endParaRPr lang="en-US" altLang="ko-KR" dirty="0" smtClean="0">
              <a:latin typeface="Calibri"/>
              <a:ea typeface="맑은 고딕"/>
              <a:cs typeface="Calibri"/>
            </a:endParaRPr>
          </a:p>
          <a:p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Db는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오라클을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이용하였습니다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.</a:t>
            </a:r>
          </a:p>
          <a:p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프레임워크는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정부표준을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맞추기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위해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스프링을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사용하였습니다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.</a:t>
            </a:r>
          </a:p>
          <a:p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서버는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톰켓을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 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개발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툴은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이클립스을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사용하였습니다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815C7A-2A75-4BBA-8D19-677B0A75718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9131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latin typeface="Calibri"/>
                <a:ea typeface="맑은 고딕"/>
                <a:cs typeface="Calibri"/>
              </a:rPr>
              <a:t>다음은 개발 일정입니다. </a:t>
            </a:r>
          </a:p>
          <a:p>
            <a:r>
              <a:rPr lang="ko-KR" altLang="en-US" dirty="0" smtClean="0">
                <a:latin typeface="Calibri"/>
                <a:ea typeface="맑은 고딕"/>
                <a:cs typeface="Calibri"/>
              </a:rPr>
              <a:t>코로나 단계 심화로 인해 수업이 빠르게 진행되지 못하여서 프로젝트 일정이 시작이 되어서도 수업과 병행 하여 진행이 되었습니다.</a:t>
            </a:r>
          </a:p>
          <a:p>
            <a:r>
              <a:rPr lang="ko-KR" altLang="en-US" dirty="0" smtClean="0">
                <a:latin typeface="Calibri"/>
                <a:ea typeface="맑은 고딕"/>
                <a:cs typeface="Calibri"/>
              </a:rPr>
              <a:t>저희 조는 </a:t>
            </a:r>
            <a:r>
              <a:rPr lang="ko-KR" altLang="en-US" dirty="0" err="1" smtClean="0">
                <a:latin typeface="Calibri"/>
                <a:ea typeface="맑은 고딕"/>
                <a:cs typeface="Calibri"/>
              </a:rPr>
              <a:t>조장님의</a:t>
            </a:r>
            <a:r>
              <a:rPr lang="ko-KR" altLang="en-US" dirty="0" smtClean="0">
                <a:latin typeface="Calibri"/>
                <a:ea typeface="맑은 고딕"/>
                <a:cs typeface="Calibri"/>
              </a:rPr>
              <a:t> </a:t>
            </a:r>
            <a:r>
              <a:rPr lang="ko-KR" altLang="en-US" dirty="0" smtClean="0">
                <a:ea typeface="맑은 고딕"/>
              </a:rPr>
              <a:t>훈령</a:t>
            </a:r>
            <a:r>
              <a:rPr lang="ko-KR" altLang="en-US" dirty="0" smtClean="0">
                <a:latin typeface="Calibri"/>
                <a:ea typeface="맑은 고딕"/>
                <a:cs typeface="Calibri"/>
              </a:rPr>
              <a:t>하신 영도 아래 일정이 시작 </a:t>
            </a:r>
            <a:r>
              <a:rPr lang="ko-KR" altLang="en-US" dirty="0" err="1" smtClean="0">
                <a:latin typeface="Calibri"/>
                <a:ea typeface="맑은 고딕"/>
                <a:cs typeface="Calibri"/>
              </a:rPr>
              <a:t>되기전</a:t>
            </a:r>
            <a:r>
              <a:rPr lang="ko-KR" altLang="en-US" dirty="0" smtClean="0">
                <a:latin typeface="Calibri"/>
                <a:ea typeface="맑은 고딕"/>
                <a:cs typeface="Calibri"/>
              </a:rPr>
              <a:t> 미리 주제를 정할 수 있었고 각자 맞은 파트를 빠르게 정해 일정에 최대한 차질이 없게 프로젝트를 진행 </a:t>
            </a:r>
            <a:r>
              <a:rPr lang="ko-KR" altLang="en-US" dirty="0" err="1" smtClean="0">
                <a:latin typeface="Calibri"/>
                <a:ea typeface="맑은 고딕"/>
                <a:cs typeface="Calibri"/>
              </a:rPr>
              <a:t>할수있었습니다</a:t>
            </a:r>
            <a:r>
              <a:rPr lang="ko-KR" altLang="en-US" dirty="0" smtClean="0">
                <a:latin typeface="Calibri"/>
                <a:ea typeface="맑은 고딕"/>
                <a:cs typeface="Calibri"/>
              </a:rPr>
              <a:t>.</a:t>
            </a:r>
          </a:p>
          <a:p>
            <a:endParaRPr lang="ko-KR" altLang="en-US" dirty="0" smtClean="0">
              <a:latin typeface="Calibri"/>
              <a:ea typeface="맑은 고딕"/>
              <a:cs typeface="Calibri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815C7A-2A75-4BBA-8D19-677B0A75718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3916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latin typeface="Calibri"/>
                <a:ea typeface="맑은 고딕"/>
                <a:cs typeface="Calibri"/>
              </a:rPr>
              <a:t>이번에는 프로젝트 상세 설계도 입니다.</a:t>
            </a:r>
            <a:endParaRPr lang="en-US" altLang="ko-KR" dirty="0" smtClean="0">
              <a:latin typeface="Calibri"/>
              <a:ea typeface="맑은 고딕" panose="020B0503020000020004" pitchFamily="34" charset="-127"/>
              <a:cs typeface="Calibri"/>
            </a:endParaRPr>
          </a:p>
          <a:p>
            <a:r>
              <a:rPr lang="ko-KR" altLang="en-US" dirty="0" err="1" smtClean="0">
                <a:latin typeface="Calibri"/>
                <a:ea typeface="맑은 고딕"/>
                <a:cs typeface="Calibri"/>
              </a:rPr>
              <a:t>저희조는</a:t>
            </a:r>
            <a:r>
              <a:rPr lang="ko-KR" altLang="en-US" dirty="0" smtClean="0">
                <a:latin typeface="Calibri"/>
                <a:ea typeface="맑은 고딕"/>
                <a:cs typeface="Calibri"/>
              </a:rPr>
              <a:t> 위에 보이시는 방식으로 설계도를 구현 했습니다.</a:t>
            </a:r>
            <a:endParaRPr lang="ko-KR" altLang="en-US" dirty="0">
              <a:latin typeface="Calibri"/>
              <a:ea typeface="맑은 고딕"/>
              <a:cs typeface="Calibri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815C7A-2A75-4BBA-8D19-677B0A75718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566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latin typeface="Calibri"/>
                <a:ea typeface="맑은 고딕"/>
                <a:cs typeface="Calibri"/>
              </a:rPr>
              <a:t>프로젝트</a:t>
            </a:r>
            <a:r>
              <a:rPr lang="en-US" altLang="ko-KR" dirty="0" smtClean="0">
                <a:latin typeface="Calibri"/>
                <a:cs typeface="Calibri"/>
              </a:rPr>
              <a:t> </a:t>
            </a:r>
            <a:r>
              <a:rPr lang="ko-KR" altLang="en-US" dirty="0" smtClean="0">
                <a:latin typeface="Calibri"/>
                <a:ea typeface="맑은 고딕"/>
                <a:cs typeface="Calibri"/>
              </a:rPr>
              <a:t>메뉴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 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구조도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입니다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.</a:t>
            </a:r>
            <a:endParaRPr lang="en-US" altLang="ko-KR" dirty="0" smtClean="0">
              <a:latin typeface="Calibri"/>
              <a:ea typeface="맑은 고딕" panose="020B0503020000020004" pitchFamily="34" charset="-127"/>
              <a:cs typeface="Calibri"/>
            </a:endParaRPr>
          </a:p>
          <a:p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최상위에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메인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페이지가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기본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배이스로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구현되어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실행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중인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상태에서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사용자가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이용하는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페이지와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관리자가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페이지가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분리되어있어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권한에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따라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접근할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수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있습니다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.</a:t>
            </a:r>
          </a:p>
          <a:p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사용자는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스토어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페이지는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상품들을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조회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,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장바구니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담기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,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구매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할 수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있고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 </a:t>
            </a:r>
          </a:p>
          <a:p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시공업체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페이지에서는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시공업체를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조회한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후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예약문의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글을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작성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할수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있습니다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.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답변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부분은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마이페이지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부분에서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설명드리겠습니다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.</a:t>
            </a:r>
          </a:p>
          <a:p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이벤트는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업체에서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진행하는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이벤트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들을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조회후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댓글로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이벤트에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참여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할 수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있습니다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.</a:t>
            </a:r>
          </a:p>
          <a:p>
            <a:endParaRPr lang="en-US" altLang="ko-KR" dirty="0" smtClean="0">
              <a:latin typeface="Calibri"/>
              <a:ea typeface="맑은 고딕"/>
              <a:cs typeface="Calibri"/>
            </a:endParaRPr>
          </a:p>
          <a:p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마이페이지는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마이페이지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메인에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사용자가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작성한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문의글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,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시공문의글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,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작성한댓들들을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확인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할 수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있고</a:t>
            </a:r>
            <a:endParaRPr lang="en-US" altLang="ko-KR" dirty="0" smtClean="0">
              <a:latin typeface="Calibri"/>
              <a:ea typeface="맑은 고딕"/>
              <a:cs typeface="Calibri"/>
            </a:endParaRPr>
          </a:p>
          <a:p>
            <a:r>
              <a:rPr lang="en-US" altLang="ko-KR" dirty="0" smtClean="0">
                <a:latin typeface="Calibri"/>
                <a:ea typeface="맑은 고딕"/>
                <a:cs typeface="Calibri"/>
              </a:rPr>
              <a:t> (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페이지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탭을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쭉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읽고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)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문의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내역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내부에는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컬럼이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나뉘어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시공문의와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일반문의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현황을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확인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할 수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있습니다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.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위에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말쓴드린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문의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글에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답변이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달리면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이곳에서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확인이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가능합니다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.</a:t>
            </a:r>
            <a:endParaRPr lang="en-US" altLang="ko-KR" dirty="0" smtClean="0"/>
          </a:p>
          <a:p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뒤로는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시공업체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등록과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고객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샌터가있습니다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. </a:t>
            </a:r>
          </a:p>
          <a:p>
            <a:endParaRPr lang="en-US" altLang="ko-KR" dirty="0" smtClean="0">
              <a:latin typeface="Calibri"/>
              <a:ea typeface="맑은 고딕"/>
              <a:cs typeface="Calibri"/>
            </a:endParaRPr>
          </a:p>
          <a:p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관리자페이지는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관리자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권한이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있어야지만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접근이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가능하며</a:t>
            </a:r>
            <a:endParaRPr lang="en-US" altLang="ko-KR" dirty="0" smtClean="0">
              <a:latin typeface="Calibri"/>
              <a:ea typeface="맑은 고딕"/>
              <a:cs typeface="Calibri"/>
            </a:endParaRPr>
          </a:p>
          <a:p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스토어페이지에서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사용하는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판매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 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상품등록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 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상품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수정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 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단이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준비되어있고</a:t>
            </a:r>
            <a:endParaRPr lang="en-US" altLang="ko-KR" dirty="0" smtClean="0">
              <a:latin typeface="Calibri"/>
              <a:ea typeface="맑은 고딕"/>
              <a:cs typeface="Calibri"/>
            </a:endParaRPr>
          </a:p>
          <a:p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시공업체단은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사용자가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마이페이지에서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등록한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시공업체가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출력되어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있어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조회,수정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,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삭제가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가능합니다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.</a:t>
            </a:r>
          </a:p>
          <a:p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마지막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배송관리단은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사용자가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구매한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리스트가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출력이되어있어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배송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상태를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현황에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맞춰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업데이트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할 수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있습니다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. 위 의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정보를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업데이트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하면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즉시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사용자의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마이페이지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구매내역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조회에서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확인이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 </a:t>
            </a:r>
            <a:r>
              <a:rPr lang="en-US" altLang="ko-KR" dirty="0" err="1" smtClean="0">
                <a:latin typeface="Calibri"/>
                <a:ea typeface="맑은 고딕"/>
                <a:cs typeface="Calibri"/>
              </a:rPr>
              <a:t>가능합니다</a:t>
            </a:r>
            <a:r>
              <a:rPr lang="en-US" altLang="ko-KR" dirty="0" smtClean="0">
                <a:latin typeface="Calibri"/>
                <a:ea typeface="맑은 고딕"/>
                <a:cs typeface="Calibri"/>
              </a:rPr>
              <a:t>.</a:t>
            </a:r>
          </a:p>
          <a:p>
            <a:endParaRPr lang="en-US" altLang="ko-KR" dirty="0" smtClean="0">
              <a:latin typeface="Calibri"/>
              <a:ea typeface="맑은 고딕"/>
              <a:cs typeface="Calibri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815C7A-2A75-4BBA-8D19-677B0A75718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15890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>
                <a:latin typeface="Calibri"/>
                <a:ea typeface="맑은 고딕"/>
                <a:cs typeface="Calibri"/>
              </a:rPr>
              <a:t>다음으로 프로젝트의 웹 주요 기능들을 </a:t>
            </a:r>
            <a:r>
              <a:rPr lang="ko-KR" altLang="en-US" dirty="0" err="1" smtClean="0">
                <a:latin typeface="Calibri"/>
                <a:ea typeface="맑은 고딕"/>
                <a:cs typeface="Calibri"/>
              </a:rPr>
              <a:t>설명드리겠습니다</a:t>
            </a:r>
            <a:r>
              <a:rPr lang="ko-KR" altLang="en-US" dirty="0" smtClean="0">
                <a:latin typeface="Calibri"/>
                <a:ea typeface="맑은 고딕"/>
                <a:cs typeface="Calibri"/>
              </a:rPr>
              <a:t>.</a:t>
            </a:r>
          </a:p>
          <a:p>
            <a:r>
              <a:rPr lang="ko-KR" altLang="en-US" dirty="0" smtClean="0">
                <a:latin typeface="Calibri"/>
                <a:ea typeface="맑은 고딕"/>
                <a:cs typeface="Calibri"/>
              </a:rPr>
              <a:t>첫번째 메인 페이지에서 회원가입을 하면 보여지는 페이지 입니다.</a:t>
            </a:r>
          </a:p>
          <a:p>
            <a:r>
              <a:rPr lang="ko-KR" altLang="en-US" dirty="0" smtClean="0">
                <a:latin typeface="Calibri"/>
                <a:ea typeface="맑은 고딕"/>
                <a:cs typeface="Calibri"/>
              </a:rPr>
              <a:t>회원가입은 접근이 쉽고 간단하게 사용자 유입이 될 수 있도록 아이디를 이메일로 통합하였고 이메일 인증으로 중복 가입을 방지하였고 각 단 마다 정규화를 하여 안전한 페이지 이용이 가능하게 하였습니다.</a:t>
            </a:r>
          </a:p>
          <a:p>
            <a:endParaRPr lang="ko-KR" altLang="en-US" dirty="0" smtClean="0">
              <a:latin typeface="Calibri"/>
              <a:ea typeface="맑은 고딕"/>
              <a:cs typeface="Calibri"/>
            </a:endParaRPr>
          </a:p>
          <a:p>
            <a:r>
              <a:rPr lang="ko-KR" altLang="en-US" dirty="0" smtClean="0">
                <a:latin typeface="Calibri"/>
                <a:ea typeface="맑은 고딕"/>
                <a:cs typeface="Calibri"/>
              </a:rPr>
              <a:t>두번째는 회원가입후에 나오는 </a:t>
            </a:r>
            <a:r>
              <a:rPr lang="ko-KR" altLang="en-US" dirty="0" err="1" smtClean="0">
                <a:latin typeface="Calibri"/>
                <a:ea typeface="맑은 고딕"/>
                <a:cs typeface="Calibri"/>
              </a:rPr>
              <a:t>로그인단</a:t>
            </a:r>
            <a:r>
              <a:rPr lang="ko-KR" altLang="en-US" dirty="0" smtClean="0">
                <a:latin typeface="Calibri"/>
                <a:ea typeface="맑은 고딕"/>
                <a:cs typeface="Calibri"/>
              </a:rPr>
              <a:t> 입니다.  로그인시에도 </a:t>
            </a:r>
            <a:r>
              <a:rPr lang="ko-KR" altLang="en-US" dirty="0" err="1" smtClean="0">
                <a:latin typeface="Calibri"/>
                <a:ea typeface="맑은 고딕"/>
                <a:cs typeface="Calibri"/>
              </a:rPr>
              <a:t>정규화가</a:t>
            </a:r>
            <a:r>
              <a:rPr lang="ko-KR" altLang="en-US" dirty="0" smtClean="0">
                <a:latin typeface="Calibri"/>
                <a:ea typeface="맑은 고딕"/>
                <a:cs typeface="Calibri"/>
              </a:rPr>
              <a:t> 적용이 되어있고 로그아웃도 문제 없이 작동하고 있습니다.</a:t>
            </a:r>
          </a:p>
          <a:p>
            <a:endParaRPr lang="ko-KR" altLang="en-US" dirty="0" smtClean="0">
              <a:latin typeface="Calibri"/>
              <a:ea typeface="맑은 고딕"/>
              <a:cs typeface="Calibri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815C7A-2A75-4BBA-8D19-677B0A75718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564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9/24/2021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800" b="1" i="0">
                <a:solidFill>
                  <a:schemeClr val="bg1"/>
                </a:solidFill>
                <a:latin typeface="Lato"/>
                <a:cs typeface="Lato"/>
              </a:defRPr>
            </a:lvl1pPr>
          </a:lstStyle>
          <a:p>
            <a:pPr marL="38099">
              <a:spcBef>
                <a:spcPts val="165"/>
              </a:spcBef>
            </a:pPr>
            <a:fld id="{81D60167-4931-47E6-BA6A-407CBD079E47}" type="slidenum">
              <a:rPr lang="en-US" altLang="ko-KR" spc="-5" smtClean="0"/>
              <a:pPr marL="38099">
                <a:spcBef>
                  <a:spcPts val="165"/>
                </a:spcBef>
              </a:pPr>
              <a:t>‹#›</a:t>
            </a:fld>
            <a:endParaRPr lang="en-US" altLang="ko-KR" spc="-5" dirty="0"/>
          </a:p>
        </p:txBody>
      </p:sp>
    </p:spTree>
    <p:extLst>
      <p:ext uri="{BB962C8B-B14F-4D97-AF65-F5344CB8AC3E}">
        <p14:creationId xmlns:p14="http://schemas.microsoft.com/office/powerpoint/2010/main" val="840852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6DB74E-A91B-41FF-AF91-BC0F3A01DC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D16DDAE-BEB5-42B9-83B5-65DF42533D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817446-3CC3-4D17-B255-43470621A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9C7A6-4240-4B96-BF2C-03EF5D70D1A1}" type="datetimeFigureOut">
              <a:rPr lang="ko-KR" altLang="en-US" smtClean="0"/>
              <a:t>2021-09-24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52896F-AC58-4C41-8785-1DB5005F7E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CD2717-6E1B-4D26-A737-FEF666F15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60617-4407-4508-A713-0B12F1E95F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20927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6E8BF9-8F77-4F61-AFB1-6C118BC46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9CA4ED-B9AC-494E-A1EB-11D915F644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D71458-9E19-4E02-934F-FBAA74173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9C7A6-4240-4B96-BF2C-03EF5D70D1A1}" type="datetimeFigureOut">
              <a:rPr lang="ko-KR" altLang="en-US" smtClean="0"/>
              <a:t>2021-09-24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4F1177-81E9-4FE7-95C4-BFFDC0C02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2567D7-735B-4F7A-99E7-1FCBB7F571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60617-4407-4508-A713-0B12F1E95F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29172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5F1125-DBD5-458F-9D5D-21DB9DD7F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3455A5-6F73-4674-BBE8-E3552FB1E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F7005D-577E-41C7-A200-08FD2F1B2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9C7A6-4240-4B96-BF2C-03EF5D70D1A1}" type="datetimeFigureOut">
              <a:rPr lang="ko-KR" altLang="en-US" smtClean="0"/>
              <a:t>2021-09-24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B5766E-5DB9-4735-99A9-40D098989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27CE25-E5A4-4986-8422-FA1EFC1E5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60617-4407-4508-A713-0B12F1E95F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6909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1C3795-0AD0-4327-8047-201DCA6C0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F725C6-B291-4630-8DDA-8857983013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DA1F319-FF81-4862-B98E-AC815BCF16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9DD8FF-9103-4013-B6EB-00255463E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9C7A6-4240-4B96-BF2C-03EF5D70D1A1}" type="datetimeFigureOut">
              <a:rPr lang="ko-KR" altLang="en-US" smtClean="0"/>
              <a:t>2021-09-24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8B8585-C934-40DE-939E-0A3A52F4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FE6CDD-A1EF-4A23-9B30-1CDBFAE24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60617-4407-4508-A713-0B12F1E95F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2876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E8817A-D56D-41BE-95B7-CAFFDA41B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A8275E-076E-4EF8-B351-E76077FF07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A9265F2-59ED-4886-AC83-35347BD19D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58431EB-D74D-4F0B-BCDC-DD80FC6E75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C69FA47-4BC9-4C76-A6AB-703DB52ED7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A992CA3-22B0-4079-93EC-FE45B0E03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9C7A6-4240-4B96-BF2C-03EF5D70D1A1}" type="datetimeFigureOut">
              <a:rPr lang="ko-KR" altLang="en-US" smtClean="0"/>
              <a:t>2021-09-24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803FCBC-7AD6-4A50-B6D7-098B7B0B1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D42C833-A7DC-43FD-BE42-11EC734B3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60617-4407-4508-A713-0B12F1E95F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64570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DAEC61-F649-4CAA-B41A-CED0A7A18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DF4CA3D-58A7-4378-B1BC-DE2D1364C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9C7A6-4240-4B96-BF2C-03EF5D70D1A1}" type="datetimeFigureOut">
              <a:rPr lang="ko-KR" altLang="en-US" smtClean="0"/>
              <a:t>2021-09-24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ECAB50F-45E5-4BE5-92B0-A8928E60A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A095A76-52DC-426D-8391-09DC34ACD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60617-4407-4508-A713-0B12F1E95F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605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218E5FD-989F-477D-B042-8ABA4084A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9C7A6-4240-4B96-BF2C-03EF5D70D1A1}" type="datetimeFigureOut">
              <a:rPr lang="ko-KR" altLang="en-US" smtClean="0"/>
              <a:t>2021-09-24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FA81AF8-9255-48B6-B827-6D095D535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E418DC5-1AE2-4403-B817-B1BCD60DE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60617-4407-4508-A713-0B12F1E95F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8144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4198" y="363414"/>
            <a:ext cx="11117802" cy="506597"/>
          </a:xfrm>
        </p:spPr>
        <p:txBody>
          <a:bodyPr>
            <a:normAutofit/>
          </a:bodyPr>
          <a:lstStyle>
            <a:lvl1pPr marL="0" algn="l" defTabSz="914400" rtl="0" eaLnBrk="1" latinLnBrk="1" hangingPunct="1">
              <a:defRPr lang="ko-KR" altLang="en-US" sz="2200" b="1" kern="12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60C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9E58203-5B5E-4E01-8416-FF9D9871F3BA}"/>
              </a:ext>
            </a:extLst>
          </p:cNvPr>
          <p:cNvSpPr/>
          <p:nvPr userDrawn="1"/>
        </p:nvSpPr>
        <p:spPr>
          <a:xfrm>
            <a:off x="0" y="3212976"/>
            <a:ext cx="12192000" cy="3645024"/>
          </a:xfrm>
          <a:prstGeom prst="rect">
            <a:avLst/>
          </a:prstGeom>
          <a:solidFill>
            <a:srgbClr val="176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BD8AAE42-DDC0-41AC-BB75-101D2557A511}"/>
              </a:ext>
            </a:extLst>
          </p:cNvPr>
          <p:cNvSpPr/>
          <p:nvPr userDrawn="1"/>
        </p:nvSpPr>
        <p:spPr>
          <a:xfrm>
            <a:off x="197224" y="2979894"/>
            <a:ext cx="11797552" cy="364502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90E67C-19A8-4763-81F8-BEA2EC02A1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14" y="268941"/>
            <a:ext cx="565544" cy="5236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B9C5377-2EB8-4BA1-A5E5-244F10636A53}"/>
              </a:ext>
            </a:extLst>
          </p:cNvPr>
          <p:cNvSpPr txBox="1"/>
          <p:nvPr userDrawn="1"/>
        </p:nvSpPr>
        <p:spPr>
          <a:xfrm>
            <a:off x="1087313" y="244819"/>
            <a:ext cx="98296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홈 인테리어 시공의뢰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75EC2D48-CCE0-4193-9BDF-25BB5CA8B71B}"/>
              </a:ext>
            </a:extLst>
          </p:cNvPr>
          <p:cNvCxnSpPr>
            <a:cxnSpLocks/>
          </p:cNvCxnSpPr>
          <p:nvPr userDrawn="1"/>
        </p:nvCxnSpPr>
        <p:spPr>
          <a:xfrm>
            <a:off x="376518" y="959224"/>
            <a:ext cx="11815482" cy="0"/>
          </a:xfrm>
          <a:prstGeom prst="line">
            <a:avLst/>
          </a:prstGeom>
          <a:ln w="1270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rgbClr val="1760C9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B5209E-963C-4060-AE41-C149D56AF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3CAADE-C7B4-4C07-A582-7A2E9A102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2825A43-1482-473A-A36E-2A421A157B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EEE627-F663-4777-896C-B24CDC533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9C7A6-4240-4B96-BF2C-03EF5D70D1A1}" type="datetimeFigureOut">
              <a:rPr lang="ko-KR" altLang="en-US" smtClean="0"/>
              <a:t>2021-09-24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0456FF4-2AA6-4E47-B8B5-DA0F3E6F3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314559F-B7C9-4859-A089-1ACC861E5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60617-4407-4508-A713-0B12F1E95F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0351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5AD1A-0377-46AE-90BF-AD406B9FA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314C6F2-6676-43B4-BABD-475390FC26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CF46EF-B3AE-4986-84E6-92C9489555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F0F27C-A692-4AC7-A2C1-E76FF7A817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9C7A6-4240-4B96-BF2C-03EF5D70D1A1}" type="datetimeFigureOut">
              <a:rPr lang="ko-KR" altLang="en-US" smtClean="0"/>
              <a:t>2021-09-24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6856CD8-7D7F-4F99-B7F7-4C5E18B0E6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360BB6-E272-4468-A5F3-E866B626F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60617-4407-4508-A713-0B12F1E95F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2860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3FB83C-0AD4-46D2-8878-1F87E0E81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BED820E-CB13-428F-8777-A8474631CB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752086-DB3B-4990-9EB1-1D170F23C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9C7A6-4240-4B96-BF2C-03EF5D70D1A1}" type="datetimeFigureOut">
              <a:rPr lang="ko-KR" altLang="en-US" smtClean="0"/>
              <a:t>2021-09-24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4D98A1-EE74-419D-9E22-397EA1C0B2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DEB4219-3866-41E0-BFA0-87DFE7CE1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60617-4407-4508-A713-0B12F1E95F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02733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9387ABB-8681-416A-8162-9D7D2D9973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740F6A4-8B4C-41DB-8B2F-484667AAF0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42E09F-2E22-4B62-A295-34238B5C5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9C7A6-4240-4B96-BF2C-03EF5D70D1A1}" type="datetimeFigureOut">
              <a:rPr lang="ko-KR" altLang="en-US" smtClean="0"/>
              <a:t>2021-09-24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55753C-1EC1-46EF-8D48-9A2CDD8A6E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0FEC76-8797-4392-9D08-89CE85F875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60617-4407-4508-A713-0B12F1E95F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783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5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1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91C909F-A7FD-4E2A-B460-FC9FBF404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4621B2-B022-4155-A2FD-9C15783FC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E4F38C-60A8-4FCC-A98B-437BD71653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49C7A6-4240-4B96-BF2C-03EF5D70D1A1}" type="datetimeFigureOut">
              <a:rPr lang="ko-KR" altLang="en-US" smtClean="0"/>
              <a:t>2021-09-24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7C509B-9AF2-4E53-B302-D58C05D922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0721B2-E8C1-41EF-9503-B91111EDFB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060617-4407-4508-A713-0B12F1E95F3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750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8D8A2F8-AEDF-4768-BBEB-5BA425E21D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61" b="6144"/>
          <a:stretch/>
        </p:blipFill>
        <p:spPr>
          <a:xfrm>
            <a:off x="0" y="0"/>
            <a:ext cx="12192000" cy="4930584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D19BBC0C-3906-4A4C-82D9-9108B4A5B0D7}"/>
              </a:ext>
            </a:extLst>
          </p:cNvPr>
          <p:cNvSpPr/>
          <p:nvPr/>
        </p:nvSpPr>
        <p:spPr>
          <a:xfrm>
            <a:off x="7457768" y="2564904"/>
            <a:ext cx="3155576" cy="3155576"/>
          </a:xfrm>
          <a:prstGeom prst="ellipse">
            <a:avLst/>
          </a:prstGeom>
          <a:noFill/>
          <a:ln w="889000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E636187-8BCD-40B8-8CFA-660979CA1573}"/>
              </a:ext>
            </a:extLst>
          </p:cNvPr>
          <p:cNvSpPr/>
          <p:nvPr/>
        </p:nvSpPr>
        <p:spPr>
          <a:xfrm>
            <a:off x="2312896" y="788896"/>
            <a:ext cx="2402540" cy="2402540"/>
          </a:xfrm>
          <a:prstGeom prst="ellipse">
            <a:avLst/>
          </a:prstGeom>
          <a:noFill/>
          <a:ln w="889000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1466A00-C466-4B3F-8C33-AB699B15EC28}"/>
              </a:ext>
            </a:extLst>
          </p:cNvPr>
          <p:cNvSpPr/>
          <p:nvPr/>
        </p:nvSpPr>
        <p:spPr>
          <a:xfrm>
            <a:off x="0" y="4401670"/>
            <a:ext cx="12192000" cy="1433646"/>
          </a:xfrm>
          <a:prstGeom prst="rect">
            <a:avLst/>
          </a:prstGeom>
          <a:solidFill>
            <a:srgbClr val="176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93F7B6-F8B4-466C-A463-70AD906CA509}"/>
              </a:ext>
            </a:extLst>
          </p:cNvPr>
          <p:cNvSpPr txBox="1"/>
          <p:nvPr/>
        </p:nvSpPr>
        <p:spPr>
          <a:xfrm>
            <a:off x="6942071" y="4727172"/>
            <a:ext cx="45079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홈 인테리어 시공의뢰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25D9D3-A70E-4DBA-9559-E13124ACE03A}"/>
              </a:ext>
            </a:extLst>
          </p:cNvPr>
          <p:cNvSpPr txBox="1"/>
          <p:nvPr/>
        </p:nvSpPr>
        <p:spPr>
          <a:xfrm>
            <a:off x="9298486" y="5327807"/>
            <a:ext cx="21515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Interior construction</a:t>
            </a:r>
            <a:endParaRPr lang="ko-KR" altLang="en-US" sz="1000" b="1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69FA4D2-E2FC-4B72-AA23-88E6F35D070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60" y="6060141"/>
            <a:ext cx="707495" cy="67371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570018-3434-42F5-9682-03D9A04C2679}"/>
              </a:ext>
            </a:extLst>
          </p:cNvPr>
          <p:cNvSpPr txBox="1"/>
          <p:nvPr/>
        </p:nvSpPr>
        <p:spPr>
          <a:xfrm>
            <a:off x="1199456" y="6078071"/>
            <a:ext cx="4172937" cy="6737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5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TEAM </a:t>
            </a:r>
            <a:r>
              <a:rPr lang="ko-KR" altLang="en-US" sz="15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｜ 공간구현</a:t>
            </a:r>
          </a:p>
          <a:p>
            <a:pPr>
              <a:lnSpc>
                <a:spcPct val="125000"/>
              </a:lnSpc>
            </a:pPr>
            <a:r>
              <a:rPr lang="ko-KR" altLang="en-US" sz="1700" spc="-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이상범</a:t>
            </a:r>
            <a:r>
              <a:rPr lang="ko-KR" altLang="en-US" sz="17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 </a:t>
            </a:r>
            <a:r>
              <a:rPr lang="en-US" altLang="ko-KR" sz="17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/ </a:t>
            </a:r>
            <a:r>
              <a:rPr lang="ko-KR" altLang="en-US" sz="1700" spc="-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채수민</a:t>
            </a:r>
            <a:r>
              <a:rPr lang="ko-KR" altLang="en-US" sz="17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 </a:t>
            </a:r>
            <a:r>
              <a:rPr lang="en-US" altLang="ko-KR" sz="17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/ </a:t>
            </a:r>
            <a:r>
              <a:rPr lang="ko-KR" altLang="en-US" sz="17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김영빈 </a:t>
            </a:r>
            <a:r>
              <a:rPr lang="en-US" altLang="ko-KR" sz="17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/ </a:t>
            </a:r>
            <a:r>
              <a:rPr lang="ko-KR" altLang="en-US" sz="17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김승연</a:t>
            </a:r>
            <a:r>
              <a:rPr lang="en-US" altLang="ko-KR" sz="17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/ </a:t>
            </a:r>
            <a:r>
              <a:rPr lang="ko-KR" altLang="en-US" sz="1700" spc="-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이도엽</a:t>
            </a:r>
            <a:endParaRPr lang="ko-KR" altLang="en-US" sz="17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itchFamily="2" charset="-127"/>
              <a:ea typeface="KoPub돋움체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17567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1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A8CF90F7-5BB2-4D61-8B3A-993C8EA8ED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343" y="1650518"/>
            <a:ext cx="3743161" cy="241475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1A1AA473-B4FB-4DB1-A0A7-BB281FAF6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747" y="1628800"/>
            <a:ext cx="3798165" cy="2455694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1501647" y="703326"/>
            <a:ext cx="1445260" cy="126364"/>
            <a:chOff x="1501647" y="703326"/>
            <a:chExt cx="1445260" cy="126364"/>
          </a:xfrm>
        </p:grpSpPr>
        <p:sp>
          <p:nvSpPr>
            <p:cNvPr id="12" name="object 12"/>
            <p:cNvSpPr/>
            <p:nvPr/>
          </p:nvSpPr>
          <p:spPr>
            <a:xfrm>
              <a:off x="1501647" y="713486"/>
              <a:ext cx="107823" cy="10515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30679" y="703326"/>
              <a:ext cx="1316227" cy="126111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제목 14">
            <a:extLst>
              <a:ext uri="{FF2B5EF4-FFF2-40B4-BE49-F238E27FC236}">
                <a16:creationId xmlns:a16="http://schemas.microsoft.com/office/drawing/2014/main" id="{25BFC493-506B-4BD2-95AA-8C42209FC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웹 주요기능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7D78EE3-EB1C-4960-A001-651E8E9E487D}"/>
              </a:ext>
            </a:extLst>
          </p:cNvPr>
          <p:cNvGrpSpPr/>
          <p:nvPr/>
        </p:nvGrpSpPr>
        <p:grpSpPr>
          <a:xfrm>
            <a:off x="801475" y="1419225"/>
            <a:ext cx="10589050" cy="3073878"/>
            <a:chOff x="1025515" y="1495425"/>
            <a:chExt cx="10589050" cy="3073878"/>
          </a:xfrm>
        </p:grpSpPr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ADDD38C5-D102-4B90-8958-ACB60EBA2C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515" y="1495425"/>
              <a:ext cx="5245525" cy="3073878"/>
            </a:xfrm>
            <a:prstGeom prst="rect">
              <a:avLst/>
            </a:prstGeom>
          </p:spPr>
        </p:pic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C722C577-84B8-4B1B-9FB7-60A47BDDD1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9040" y="1495425"/>
              <a:ext cx="5245525" cy="3073878"/>
            </a:xfrm>
            <a:prstGeom prst="rect">
              <a:avLst/>
            </a:prstGeom>
          </p:spPr>
        </p:pic>
      </p:grp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D47C78BB-C477-4094-8546-331863C10DC9}"/>
              </a:ext>
            </a:extLst>
          </p:cNvPr>
          <p:cNvSpPr/>
          <p:nvPr/>
        </p:nvSpPr>
        <p:spPr>
          <a:xfrm>
            <a:off x="1047749" y="4540728"/>
            <a:ext cx="4752976" cy="313765"/>
          </a:xfrm>
          <a:prstGeom prst="roundRect">
            <a:avLst>
              <a:gd name="adj" fmla="val 50000"/>
            </a:avLst>
          </a:prstGeom>
          <a:solidFill>
            <a:srgbClr val="176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itchFamily="2" charset="-127"/>
                <a:ea typeface="KoPub돋움체 Medium" pitchFamily="2" charset="-127"/>
              </a:rPr>
              <a:t>3. </a:t>
            </a:r>
            <a:r>
              <a:rPr lang="ko-KR" altLang="en-US" sz="1200" b="1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itchFamily="2" charset="-127"/>
                <a:ea typeface="KoPub돋움체 Medium" pitchFamily="2" charset="-127"/>
              </a:rPr>
              <a:t>마이페이지</a:t>
            </a:r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0353F7E9-D9E4-41EF-B711-C9DA432B1557}"/>
              </a:ext>
            </a:extLst>
          </p:cNvPr>
          <p:cNvSpPr/>
          <p:nvPr/>
        </p:nvSpPr>
        <p:spPr>
          <a:xfrm>
            <a:off x="6391274" y="4540728"/>
            <a:ext cx="4752976" cy="313765"/>
          </a:xfrm>
          <a:prstGeom prst="roundRect">
            <a:avLst>
              <a:gd name="adj" fmla="val 50000"/>
            </a:avLst>
          </a:prstGeom>
          <a:solidFill>
            <a:srgbClr val="176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itchFamily="2" charset="-127"/>
                <a:ea typeface="KoPub돋움체 Medium" pitchFamily="2" charset="-127"/>
              </a:rPr>
              <a:t>4. </a:t>
            </a:r>
            <a:r>
              <a:rPr lang="ko-KR" altLang="en-US" sz="1200" b="1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itchFamily="2" charset="-127"/>
                <a:ea typeface="KoPub돋움체 Medium" pitchFamily="2" charset="-127"/>
              </a:rPr>
              <a:t>스토어</a:t>
            </a:r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0142E64D-DBAB-4B77-9346-D919E111D41C}"/>
              </a:ext>
            </a:extLst>
          </p:cNvPr>
          <p:cNvSpPr/>
          <p:nvPr/>
        </p:nvSpPr>
        <p:spPr>
          <a:xfrm>
            <a:off x="1047749" y="4931253"/>
            <a:ext cx="4752976" cy="1393347"/>
          </a:xfrm>
          <a:prstGeom prst="roundRect">
            <a:avLst>
              <a:gd name="adj" fmla="val 5566"/>
            </a:avLst>
          </a:prstGeom>
          <a:solidFill>
            <a:schemeClr val="bg1">
              <a:lumMod val="95000"/>
              <a:alpha val="50000"/>
            </a:schemeClr>
          </a:solidFill>
          <a:ln w="63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F542B6A4-4B8B-49F8-BB25-7CC6A37ECF8D}"/>
              </a:ext>
            </a:extLst>
          </p:cNvPr>
          <p:cNvSpPr/>
          <p:nvPr/>
        </p:nvSpPr>
        <p:spPr>
          <a:xfrm>
            <a:off x="6391274" y="4931253"/>
            <a:ext cx="4752976" cy="1393347"/>
          </a:xfrm>
          <a:prstGeom prst="roundRect">
            <a:avLst>
              <a:gd name="adj" fmla="val 6249"/>
            </a:avLst>
          </a:prstGeom>
          <a:solidFill>
            <a:schemeClr val="bg1">
              <a:lumMod val="95000"/>
              <a:alpha val="50000"/>
            </a:schemeClr>
          </a:solidFill>
          <a:ln w="63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156E02-B2D0-4FB5-A901-25253B7E1B75}"/>
              </a:ext>
            </a:extLst>
          </p:cNvPr>
          <p:cNvSpPr txBox="1"/>
          <p:nvPr/>
        </p:nvSpPr>
        <p:spPr>
          <a:xfrm>
            <a:off x="1236123" y="5007496"/>
            <a:ext cx="1189749" cy="1149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회원정보 수정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구매내역 조회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장바구니 조회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1629718-2A0B-496C-86D4-1936C47D24A8}"/>
              </a:ext>
            </a:extLst>
          </p:cNvPr>
          <p:cNvSpPr txBox="1"/>
          <p:nvPr/>
        </p:nvSpPr>
        <p:spPr>
          <a:xfrm>
            <a:off x="3256950" y="5007496"/>
            <a:ext cx="2353529" cy="780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문의내역조회</a:t>
            </a: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(</a:t>
            </a: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일반</a:t>
            </a: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,</a:t>
            </a: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시공 작성 댓글</a:t>
            </a: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)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시공업체 등록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F75F1B9-B697-447B-830B-F0F93B49A224}"/>
              </a:ext>
            </a:extLst>
          </p:cNvPr>
          <p:cNvSpPr txBox="1"/>
          <p:nvPr/>
        </p:nvSpPr>
        <p:spPr>
          <a:xfrm>
            <a:off x="6617748" y="5007496"/>
            <a:ext cx="1290738" cy="1141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구매하기</a:t>
            </a:r>
            <a:endParaRPr lang="en-US" altLang="ko-KR" sz="1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돋움체 Medium" pitchFamily="2" charset="-127"/>
              <a:ea typeface="KoPub돋움체 Medium" pitchFamily="2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장바구니 등록</a:t>
            </a:r>
            <a:endParaRPr lang="en-US" altLang="ko-KR" sz="12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돋움체 Medium" pitchFamily="2" charset="-127"/>
              <a:ea typeface="KoPub돋움체 Medium" pitchFamily="2" charset="-127"/>
            </a:endParaRP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구매상품 조회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A0EF586-5976-4A1F-911E-8BF2694BB485}"/>
              </a:ext>
            </a:extLst>
          </p:cNvPr>
          <p:cNvSpPr txBox="1"/>
          <p:nvPr/>
        </p:nvSpPr>
        <p:spPr>
          <a:xfrm>
            <a:off x="8976320" y="4993502"/>
            <a:ext cx="1290738" cy="402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카테고리 변경</a:t>
            </a:r>
          </a:p>
        </p:txBody>
      </p:sp>
    </p:spTree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0D993371-7BC7-4633-A56F-04724B8400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088" y="1628800"/>
            <a:ext cx="3751883" cy="241469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B186F2C-5E9B-4941-BF3F-5218BE11FA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029" y="1628800"/>
            <a:ext cx="3744416" cy="2414694"/>
          </a:xfrm>
          <a:prstGeom prst="rect">
            <a:avLst/>
          </a:prstGeom>
        </p:spPr>
      </p:pic>
      <p:sp>
        <p:nvSpPr>
          <p:cNvPr id="15" name="제목 14">
            <a:extLst>
              <a:ext uri="{FF2B5EF4-FFF2-40B4-BE49-F238E27FC236}">
                <a16:creationId xmlns:a16="http://schemas.microsoft.com/office/drawing/2014/main" id="{E420D1B1-0F46-41D3-9389-D328AC871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웹 주요기능</a:t>
            </a:r>
          </a:p>
        </p:txBody>
      </p:sp>
      <p:sp>
        <p:nvSpPr>
          <p:cNvPr id="47" name="object 47"/>
          <p:cNvSpPr txBox="1">
            <a:spLocks noGrp="1"/>
          </p:cNvSpPr>
          <p:nvPr>
            <p:ph type="sldNum" sz="quarter" idx="4294967295"/>
          </p:nvPr>
        </p:nvSpPr>
        <p:spPr>
          <a:xfrm>
            <a:off x="11998325" y="6573838"/>
            <a:ext cx="193675" cy="144462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65"/>
              </a:spcBef>
            </a:pPr>
            <a:r>
              <a:rPr lang="en-US" spc="-5" dirty="0"/>
              <a:t> 7</a:t>
            </a:r>
            <a:endParaRPr spc="-5" dirty="0"/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CF16133-E1DA-4689-AB4B-75DE50C8252D}"/>
              </a:ext>
            </a:extLst>
          </p:cNvPr>
          <p:cNvGrpSpPr/>
          <p:nvPr/>
        </p:nvGrpSpPr>
        <p:grpSpPr>
          <a:xfrm>
            <a:off x="801475" y="1419225"/>
            <a:ext cx="10589050" cy="3073878"/>
            <a:chOff x="1025515" y="1495425"/>
            <a:chExt cx="10589050" cy="3073878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1DDCF2A1-5BBC-4D4D-8D26-18B187676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515" y="1495425"/>
              <a:ext cx="5245525" cy="3073878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9B726289-39EB-4306-BD41-3558CD1A9A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9040" y="1495425"/>
              <a:ext cx="5245525" cy="3073878"/>
            </a:xfrm>
            <a:prstGeom prst="rect">
              <a:avLst/>
            </a:prstGeom>
          </p:spPr>
        </p:pic>
      </p:grp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5EF591BE-F40B-4B7D-A1E8-A5251B6273F3}"/>
              </a:ext>
            </a:extLst>
          </p:cNvPr>
          <p:cNvSpPr/>
          <p:nvPr/>
        </p:nvSpPr>
        <p:spPr>
          <a:xfrm>
            <a:off x="1047749" y="4540728"/>
            <a:ext cx="4752976" cy="313765"/>
          </a:xfrm>
          <a:prstGeom prst="roundRect">
            <a:avLst>
              <a:gd name="adj" fmla="val 50000"/>
            </a:avLst>
          </a:prstGeom>
          <a:solidFill>
            <a:srgbClr val="176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itchFamily="2" charset="-127"/>
                <a:ea typeface="KoPub돋움체 Medium" pitchFamily="2" charset="-127"/>
              </a:rPr>
              <a:t>5. </a:t>
            </a:r>
            <a:r>
              <a:rPr lang="ko-KR" altLang="en-US" sz="1200" b="1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itchFamily="2" charset="-127"/>
                <a:ea typeface="KoPub돋움체 Medium" pitchFamily="2" charset="-127"/>
              </a:rPr>
              <a:t>시공업체</a:t>
            </a: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1C39F308-95D7-470A-BB5C-94F53D96FCCC}"/>
              </a:ext>
            </a:extLst>
          </p:cNvPr>
          <p:cNvSpPr/>
          <p:nvPr/>
        </p:nvSpPr>
        <p:spPr>
          <a:xfrm>
            <a:off x="6391274" y="4540728"/>
            <a:ext cx="4752976" cy="313765"/>
          </a:xfrm>
          <a:prstGeom prst="roundRect">
            <a:avLst>
              <a:gd name="adj" fmla="val 50000"/>
            </a:avLst>
          </a:prstGeom>
          <a:solidFill>
            <a:srgbClr val="176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itchFamily="2" charset="-127"/>
                <a:ea typeface="KoPub돋움체 Medium" pitchFamily="2" charset="-127"/>
              </a:rPr>
              <a:t>6. </a:t>
            </a:r>
            <a:r>
              <a:rPr lang="ko-KR" altLang="en-US" sz="1200" b="1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itchFamily="2" charset="-127"/>
                <a:ea typeface="KoPub돋움체 Medium" pitchFamily="2" charset="-127"/>
              </a:rPr>
              <a:t>이벤트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2EF304D5-95DA-4186-92B2-36EC155407D6}"/>
              </a:ext>
            </a:extLst>
          </p:cNvPr>
          <p:cNvSpPr/>
          <p:nvPr/>
        </p:nvSpPr>
        <p:spPr>
          <a:xfrm>
            <a:off x="1047749" y="4931253"/>
            <a:ext cx="4752976" cy="1393347"/>
          </a:xfrm>
          <a:prstGeom prst="roundRect">
            <a:avLst>
              <a:gd name="adj" fmla="val 5566"/>
            </a:avLst>
          </a:prstGeom>
          <a:solidFill>
            <a:schemeClr val="bg1">
              <a:lumMod val="95000"/>
              <a:alpha val="50000"/>
            </a:schemeClr>
          </a:solidFill>
          <a:ln w="63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CD623BA9-B3FF-4B09-91C0-0DBD7307FA8F}"/>
              </a:ext>
            </a:extLst>
          </p:cNvPr>
          <p:cNvSpPr/>
          <p:nvPr/>
        </p:nvSpPr>
        <p:spPr>
          <a:xfrm>
            <a:off x="6391274" y="4931253"/>
            <a:ext cx="4752976" cy="1393347"/>
          </a:xfrm>
          <a:prstGeom prst="roundRect">
            <a:avLst>
              <a:gd name="adj" fmla="val 6249"/>
            </a:avLst>
          </a:prstGeom>
          <a:solidFill>
            <a:schemeClr val="bg1">
              <a:lumMod val="95000"/>
              <a:alpha val="50000"/>
            </a:schemeClr>
          </a:solidFill>
          <a:ln w="63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E056741-0643-4730-86EA-999423E6F646}"/>
              </a:ext>
            </a:extLst>
          </p:cNvPr>
          <p:cNvSpPr txBox="1"/>
          <p:nvPr/>
        </p:nvSpPr>
        <p:spPr>
          <a:xfrm>
            <a:off x="1236123" y="5007496"/>
            <a:ext cx="1422184" cy="1149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시공업체 조회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시공업체 예약문의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시공문의 작성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1241382-CBA9-472D-AC1F-8A187E4E1934}"/>
              </a:ext>
            </a:extLst>
          </p:cNvPr>
          <p:cNvSpPr txBox="1"/>
          <p:nvPr/>
        </p:nvSpPr>
        <p:spPr>
          <a:xfrm>
            <a:off x="6617748" y="5007496"/>
            <a:ext cx="1075936" cy="780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이벤트 조회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이벤트 댓글 </a:t>
            </a:r>
          </a:p>
        </p:txBody>
      </p:sp>
    </p:spTree>
    <p:extLst>
      <p:ext uri="{BB962C8B-B14F-4D97-AF65-F5344CB8AC3E}">
        <p14:creationId xmlns:p14="http://schemas.microsoft.com/office/powerpoint/2010/main" val="3880960563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D563CE8D-40B1-4D40-B363-1DA482DED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357" y="1696612"/>
            <a:ext cx="3807759" cy="2405111"/>
          </a:xfrm>
          <a:prstGeom prst="rect">
            <a:avLst/>
          </a:prstGeom>
        </p:spPr>
      </p:pic>
      <p:sp>
        <p:nvSpPr>
          <p:cNvPr id="15" name="제목 14">
            <a:extLst>
              <a:ext uri="{FF2B5EF4-FFF2-40B4-BE49-F238E27FC236}">
                <a16:creationId xmlns:a16="http://schemas.microsoft.com/office/drawing/2014/main" id="{F0B6C771-9F83-4BE4-B484-1117A0E52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웹 주요기능</a:t>
            </a:r>
          </a:p>
        </p:txBody>
      </p:sp>
      <p:sp>
        <p:nvSpPr>
          <p:cNvPr id="47" name="object 47"/>
          <p:cNvSpPr txBox="1">
            <a:spLocks noGrp="1"/>
          </p:cNvSpPr>
          <p:nvPr>
            <p:ph type="sldNum" sz="quarter" idx="4294967295"/>
          </p:nvPr>
        </p:nvSpPr>
        <p:spPr>
          <a:xfrm>
            <a:off x="11998325" y="6573838"/>
            <a:ext cx="193675" cy="144462"/>
          </a:xfrm>
          <a:prstGeom prst="rect">
            <a:avLst/>
          </a:prstGeom>
        </p:spPr>
        <p:txBody>
          <a:bodyPr vert="horz" wrap="square" lIns="0" tIns="2095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65"/>
              </a:spcBef>
            </a:pPr>
            <a:r>
              <a:rPr lang="en-US" spc="-5" dirty="0"/>
              <a:t> 7</a:t>
            </a:r>
            <a:endParaRPr spc="-5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562DB4C-1EB0-429E-9A30-7DD1A5268F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75" y="1419225"/>
            <a:ext cx="5245525" cy="3073878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7DC62B87-3A72-4D75-AFDE-7F1FA689F7A0}"/>
              </a:ext>
            </a:extLst>
          </p:cNvPr>
          <p:cNvSpPr/>
          <p:nvPr/>
        </p:nvSpPr>
        <p:spPr>
          <a:xfrm>
            <a:off x="1047749" y="4540728"/>
            <a:ext cx="4752976" cy="313765"/>
          </a:xfrm>
          <a:prstGeom prst="roundRect">
            <a:avLst>
              <a:gd name="adj" fmla="val 50000"/>
            </a:avLst>
          </a:prstGeom>
          <a:solidFill>
            <a:srgbClr val="176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itchFamily="2" charset="-127"/>
                <a:ea typeface="KoPub돋움체 Medium" pitchFamily="2" charset="-127"/>
              </a:rPr>
              <a:t>7. </a:t>
            </a:r>
            <a:r>
              <a:rPr lang="ko-KR" altLang="en-US" sz="1200" b="1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itchFamily="2" charset="-127"/>
                <a:ea typeface="KoPub돋움체 Medium" pitchFamily="2" charset="-127"/>
              </a:rPr>
              <a:t>관리자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988F3B68-13BA-424E-A4CD-4A908C279CE6}"/>
              </a:ext>
            </a:extLst>
          </p:cNvPr>
          <p:cNvSpPr/>
          <p:nvPr/>
        </p:nvSpPr>
        <p:spPr>
          <a:xfrm>
            <a:off x="1047749" y="4931253"/>
            <a:ext cx="4752976" cy="1393347"/>
          </a:xfrm>
          <a:prstGeom prst="roundRect">
            <a:avLst>
              <a:gd name="adj" fmla="val 5566"/>
            </a:avLst>
          </a:prstGeom>
          <a:solidFill>
            <a:schemeClr val="bg1">
              <a:lumMod val="95000"/>
              <a:alpha val="50000"/>
            </a:schemeClr>
          </a:solidFill>
          <a:ln w="63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D3D9C15-FB3E-4271-AFF4-57CA607C3625}"/>
              </a:ext>
            </a:extLst>
          </p:cNvPr>
          <p:cNvSpPr txBox="1"/>
          <p:nvPr/>
        </p:nvSpPr>
        <p:spPr>
          <a:xfrm>
            <a:off x="1236123" y="5007496"/>
            <a:ext cx="2452916" cy="1149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상품등록</a:t>
            </a: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(</a:t>
            </a: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카테고리 분류</a:t>
            </a: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) 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상품</a:t>
            </a: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(</a:t>
            </a: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가격</a:t>
            </a: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/</a:t>
            </a: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재고</a:t>
            </a: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) </a:t>
            </a: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수정</a:t>
            </a: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/</a:t>
            </a: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삭제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시공업체 삭제 </a:t>
            </a: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(</a:t>
            </a: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담당자명</a:t>
            </a: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) </a:t>
            </a: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수정 </a:t>
            </a: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/</a:t>
            </a: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삭제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A9B4DC4-776A-4AF3-98B0-1E8048394680}"/>
              </a:ext>
            </a:extLst>
          </p:cNvPr>
          <p:cNvSpPr txBox="1"/>
          <p:nvPr/>
        </p:nvSpPr>
        <p:spPr>
          <a:xfrm>
            <a:off x="3424237" y="5007496"/>
            <a:ext cx="2119491" cy="411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배송관리</a:t>
            </a: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(</a:t>
            </a: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배송상태 </a:t>
            </a: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) </a:t>
            </a: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수정</a:t>
            </a: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/</a:t>
            </a: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삭제</a:t>
            </a:r>
          </a:p>
        </p:txBody>
      </p:sp>
    </p:spTree>
    <p:extLst>
      <p:ext uri="{BB962C8B-B14F-4D97-AF65-F5344CB8AC3E}">
        <p14:creationId xmlns:p14="http://schemas.microsoft.com/office/powerpoint/2010/main" val="2935431116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8F3F95-CE66-4714-8C98-87C324F5E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구동화면</a:t>
            </a:r>
            <a:r>
              <a:rPr lang="en-US" altLang="ko-KR" dirty="0"/>
              <a:t>(</a:t>
            </a:r>
            <a:r>
              <a:rPr lang="ko-KR" altLang="en-US" dirty="0" err="1"/>
              <a:t>메인화면</a:t>
            </a:r>
            <a:r>
              <a:rPr lang="ko-KR" altLang="en-US" dirty="0"/>
              <a:t> 사용자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34CC21-64D1-4E72-98A9-9DF45EA7FB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075" r="4679"/>
          <a:stretch/>
        </p:blipFill>
        <p:spPr>
          <a:xfrm>
            <a:off x="2768600" y="1600200"/>
            <a:ext cx="6553200" cy="4064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FE6FD58-519A-485C-9722-05AEF8A623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507" y="1209676"/>
            <a:ext cx="8790986" cy="5151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614770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B8A94BE-EFBB-42B8-80DF-25401EE9F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640" y="1700808"/>
            <a:ext cx="6480720" cy="406400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D8F3F95-CE66-4714-8C98-87C324F5E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구동화면</a:t>
            </a:r>
            <a:r>
              <a:rPr lang="en-US" altLang="ko-KR" dirty="0"/>
              <a:t>(</a:t>
            </a:r>
            <a:r>
              <a:rPr lang="ko-KR" altLang="en-US" dirty="0" err="1"/>
              <a:t>메인화면</a:t>
            </a:r>
            <a:r>
              <a:rPr lang="ko-KR" altLang="en-US" dirty="0"/>
              <a:t> 관리자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E6FD58-519A-485C-9722-05AEF8A623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507" y="1268760"/>
            <a:ext cx="8790986" cy="515151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447928" y="2204864"/>
            <a:ext cx="432048" cy="216024"/>
          </a:xfrm>
          <a:prstGeom prst="rect">
            <a:avLst/>
          </a:prstGeom>
          <a:noFill/>
          <a:ln cap="sq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10171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B1BE18B4-FB04-49D9-BFFC-E4B17DB08A67}"/>
              </a:ext>
            </a:extLst>
          </p:cNvPr>
          <p:cNvGrpSpPr/>
          <p:nvPr/>
        </p:nvGrpSpPr>
        <p:grpSpPr>
          <a:xfrm>
            <a:off x="8338627" y="184520"/>
            <a:ext cx="3420000" cy="6235116"/>
            <a:chOff x="6243127" y="1251320"/>
            <a:chExt cx="3420000" cy="623511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554B9EC-237D-4967-B14A-E17114F59CBE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3"/>
            <a:srcRect l="16751" t="-1" r="16751" b="14672"/>
            <a:stretch/>
          </p:blipFill>
          <p:spPr>
            <a:xfrm>
              <a:off x="6243127" y="1251320"/>
              <a:ext cx="3420000" cy="198739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92DA8FE-C785-4158-BD01-3D5610CD3251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4"/>
            <a:srcRect l="16719" r="16719" b="19859"/>
            <a:stretch/>
          </p:blipFill>
          <p:spPr>
            <a:xfrm>
              <a:off x="6243127" y="3375181"/>
              <a:ext cx="3420000" cy="198739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57DF08C-6E74-405B-9407-9129C3770CB5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5"/>
            <a:srcRect l="11274" r="11274" b="19559"/>
            <a:stretch/>
          </p:blipFill>
          <p:spPr>
            <a:xfrm>
              <a:off x="6243127" y="5499042"/>
              <a:ext cx="3420000" cy="198739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1" name="Google Shape;129;p13">
            <a:extLst>
              <a:ext uri="{FF2B5EF4-FFF2-40B4-BE49-F238E27FC236}">
                <a16:creationId xmlns:a16="http://schemas.microsoft.com/office/drawing/2014/main" id="{61398237-2514-4F27-81F9-907EE2D1F7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4738" y="363538"/>
            <a:ext cx="11117262" cy="5064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1600"/>
            </a:pPr>
            <a:r>
              <a:rPr lang="ko-KR" altLang="en-US"/>
              <a:t>프로젝트  구동화면</a:t>
            </a:r>
            <a:r>
              <a:rPr lang="en-US" altLang="ko-KR"/>
              <a:t>(</a:t>
            </a:r>
            <a:r>
              <a:rPr lang="ko-KR" altLang="en-US"/>
              <a:t>관리자</a:t>
            </a:r>
            <a:r>
              <a:rPr lang="en-US" altLang="ko-KR"/>
              <a:t>)</a:t>
            </a:r>
            <a:endParaRPr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DDEDCCE-433F-4F5A-B82F-DC76326C65A1}"/>
              </a:ext>
            </a:extLst>
          </p:cNvPr>
          <p:cNvGrpSpPr/>
          <p:nvPr/>
        </p:nvGrpSpPr>
        <p:grpSpPr>
          <a:xfrm>
            <a:off x="363832" y="1370955"/>
            <a:ext cx="7827668" cy="4587014"/>
            <a:chOff x="240007" y="1209676"/>
            <a:chExt cx="8790986" cy="5151518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CAE80F9A-C7CB-4FB1-AC66-10AD76A1B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35100" y="1654658"/>
              <a:ext cx="6388099" cy="4034941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4923E52D-0555-4F35-9E48-2F7160774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007" y="1209676"/>
              <a:ext cx="8790986" cy="5151518"/>
            </a:xfrm>
            <a:prstGeom prst="rect">
              <a:avLst/>
            </a:prstGeom>
          </p:spPr>
        </p:pic>
      </p:grpSp>
      <p:sp>
        <p:nvSpPr>
          <p:cNvPr id="14" name="직사각형 13"/>
          <p:cNvSpPr/>
          <p:nvPr/>
        </p:nvSpPr>
        <p:spPr>
          <a:xfrm>
            <a:off x="9832603" y="607720"/>
            <a:ext cx="432048" cy="156984"/>
          </a:xfrm>
          <a:prstGeom prst="rect">
            <a:avLst/>
          </a:prstGeom>
          <a:noFill/>
          <a:ln cap="sq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832603" y="2799408"/>
            <a:ext cx="432048" cy="156984"/>
          </a:xfrm>
          <a:prstGeom prst="rect">
            <a:avLst/>
          </a:prstGeom>
          <a:noFill/>
          <a:ln cap="sq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9832603" y="4941168"/>
            <a:ext cx="432048" cy="156984"/>
          </a:xfrm>
          <a:prstGeom prst="rect">
            <a:avLst/>
          </a:prstGeom>
          <a:noFill/>
          <a:ln cap="sq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5546820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C455DC7-35B8-46E7-AC39-BBA61ABC03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86" y="1772816"/>
            <a:ext cx="5688090" cy="355696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70EDE376-524E-4305-8B73-158F6DE549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1412776"/>
            <a:ext cx="7827668" cy="4587014"/>
          </a:xfrm>
          <a:prstGeom prst="rect">
            <a:avLst/>
          </a:prstGeom>
        </p:spPr>
      </p:pic>
      <p:sp>
        <p:nvSpPr>
          <p:cNvPr id="11" name="Google Shape;129;p13">
            <a:extLst>
              <a:ext uri="{FF2B5EF4-FFF2-40B4-BE49-F238E27FC236}">
                <a16:creationId xmlns:a16="http://schemas.microsoft.com/office/drawing/2014/main" id="{61398237-2514-4F27-81F9-907EE2D1F7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4738" y="363538"/>
            <a:ext cx="11117262" cy="5064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1600"/>
            </a:pPr>
            <a:r>
              <a:rPr lang="ko-KR" altLang="en-US"/>
              <a:t>프로젝트  구동화면</a:t>
            </a:r>
            <a:r>
              <a:rPr lang="en-US" altLang="ko-KR"/>
              <a:t>(</a:t>
            </a:r>
            <a:r>
              <a:rPr lang="ko-KR" altLang="en-US"/>
              <a:t>스토어</a:t>
            </a:r>
            <a:r>
              <a:rPr lang="en-US" altLang="ko-KR"/>
              <a:t>)</a:t>
            </a:r>
            <a:endParaRPr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4EA7018E-8FF4-4D9C-AC54-81B6912D7C5E}"/>
              </a:ext>
            </a:extLst>
          </p:cNvPr>
          <p:cNvGrpSpPr/>
          <p:nvPr/>
        </p:nvGrpSpPr>
        <p:grpSpPr>
          <a:xfrm>
            <a:off x="8328248" y="354835"/>
            <a:ext cx="3420000" cy="6148330"/>
            <a:chOff x="8345665" y="184520"/>
            <a:chExt cx="3420000" cy="614833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45E6FD61-4A94-4585-8BF7-4ABCDC4FA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665" y="184520"/>
              <a:ext cx="3420000" cy="1987394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429531BE-C313-4B0D-90C3-893378F9C9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665" y="2308381"/>
              <a:ext cx="3420000" cy="1956223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C906E95A-8769-471B-8401-76C2B62BC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665" y="4336815"/>
              <a:ext cx="3400363" cy="1996035"/>
            </a:xfrm>
            <a:prstGeom prst="rect">
              <a:avLst/>
            </a:prstGeom>
          </p:spPr>
        </p:pic>
      </p:grpSp>
      <p:sp>
        <p:nvSpPr>
          <p:cNvPr id="10" name="직사각형 9"/>
          <p:cNvSpPr/>
          <p:nvPr/>
        </p:nvSpPr>
        <p:spPr>
          <a:xfrm>
            <a:off x="2063552" y="2608076"/>
            <a:ext cx="360040" cy="244860"/>
          </a:xfrm>
          <a:prstGeom prst="rect">
            <a:avLst/>
          </a:prstGeom>
          <a:noFill/>
          <a:ln cap="sq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760296" y="844841"/>
            <a:ext cx="216024" cy="122430"/>
          </a:xfrm>
          <a:prstGeom prst="rect">
            <a:avLst/>
          </a:prstGeom>
          <a:noFill/>
          <a:ln cap="sq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760296" y="2946723"/>
            <a:ext cx="216024" cy="122430"/>
          </a:xfrm>
          <a:prstGeom prst="rect">
            <a:avLst/>
          </a:prstGeom>
          <a:noFill/>
          <a:ln cap="sq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8776851" y="4973786"/>
            <a:ext cx="263338" cy="144016"/>
          </a:xfrm>
          <a:prstGeom prst="rect">
            <a:avLst/>
          </a:prstGeom>
          <a:noFill/>
          <a:ln cap="sq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4587914" y="2658498"/>
            <a:ext cx="1796117" cy="194438"/>
          </a:xfrm>
          <a:prstGeom prst="rect">
            <a:avLst/>
          </a:prstGeom>
          <a:noFill/>
          <a:ln cap="sq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4809436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2DA8E521-1D4B-4E76-B970-0798708758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441" b="5916"/>
          <a:stretch/>
        </p:blipFill>
        <p:spPr>
          <a:xfrm>
            <a:off x="7069413" y="2355452"/>
            <a:ext cx="4760637" cy="27594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32B352D-D960-403A-A681-A090E72CC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구동화면</a:t>
            </a:r>
            <a:r>
              <a:rPr lang="en-US" altLang="ko-KR"/>
              <a:t>(</a:t>
            </a:r>
            <a:r>
              <a:rPr lang="ko-KR" altLang="en-US"/>
              <a:t>장바구니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131" name="Google Shape;131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33931" y="5678133"/>
            <a:ext cx="745836" cy="6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B8D8B1E-A840-4F07-AE8A-4C70E0DC21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837" r="3622"/>
          <a:stretch/>
        </p:blipFill>
        <p:spPr>
          <a:xfrm>
            <a:off x="1435100" y="1628790"/>
            <a:ext cx="6464300" cy="404811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0BC4933-64E7-40A0-828F-645CA0987C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07" y="1209676"/>
            <a:ext cx="8790986" cy="515151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431704" y="2283444"/>
            <a:ext cx="360040" cy="137444"/>
          </a:xfrm>
          <a:prstGeom prst="rect">
            <a:avLst/>
          </a:prstGeom>
          <a:noFill/>
          <a:ln cap="sq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9094493" y="2780928"/>
            <a:ext cx="263338" cy="144016"/>
          </a:xfrm>
          <a:prstGeom prst="rect">
            <a:avLst/>
          </a:prstGeom>
          <a:noFill/>
          <a:ln cap="sq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372316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14E8C82-8989-4BC9-B202-456C780420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25" r="11025"/>
          <a:stretch/>
        </p:blipFill>
        <p:spPr>
          <a:xfrm>
            <a:off x="2957285" y="1649823"/>
            <a:ext cx="6357044" cy="41234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3D2A704-027E-49FB-88AE-80E9F17330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507" y="1209676"/>
            <a:ext cx="8790986" cy="515151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FCA5DF7-0849-409A-AE36-C7E785CAFA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구동화면</a:t>
            </a:r>
            <a:r>
              <a:rPr lang="en-US" altLang="ko-KR"/>
              <a:t>(</a:t>
            </a:r>
            <a:r>
              <a:rPr lang="ko-KR" altLang="en-US"/>
              <a:t>구매내역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131" name="Google Shape;131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933931" y="5678133"/>
            <a:ext cx="745836" cy="6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>
            <a:off x="4943872" y="2348880"/>
            <a:ext cx="360040" cy="144016"/>
          </a:xfrm>
          <a:prstGeom prst="rect">
            <a:avLst/>
          </a:prstGeom>
          <a:noFill/>
          <a:ln cap="sq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3648036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B933AA0-27C6-437E-8EC1-7F8EE2D0DE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486" y="1772816"/>
            <a:ext cx="5650976" cy="3556965"/>
          </a:xfrm>
          <a:prstGeom prst="rect">
            <a:avLst/>
          </a:prstGeom>
        </p:spPr>
      </p:pic>
      <p:sp>
        <p:nvSpPr>
          <p:cNvPr id="11" name="Google Shape;129;p13">
            <a:extLst>
              <a:ext uri="{FF2B5EF4-FFF2-40B4-BE49-F238E27FC236}">
                <a16:creationId xmlns:a16="http://schemas.microsoft.com/office/drawing/2014/main" id="{61398237-2514-4F27-81F9-907EE2D1F7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4738" y="363538"/>
            <a:ext cx="11117262" cy="5064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1600"/>
            </a:pPr>
            <a:r>
              <a:rPr lang="ko-KR" altLang="en-US"/>
              <a:t>프로젝트  구동화면</a:t>
            </a:r>
            <a:r>
              <a:rPr lang="en-US" altLang="ko-KR"/>
              <a:t>(</a:t>
            </a:r>
            <a:r>
              <a:rPr lang="ko-KR" altLang="en-US"/>
              <a:t>시공업체</a:t>
            </a:r>
            <a:r>
              <a:rPr lang="en-US" altLang="ko-KR"/>
              <a:t>)</a:t>
            </a:r>
            <a:endParaRPr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6671524-B7EA-4EF6-B803-27FB57F6F235}"/>
              </a:ext>
            </a:extLst>
          </p:cNvPr>
          <p:cNvGrpSpPr/>
          <p:nvPr/>
        </p:nvGrpSpPr>
        <p:grpSpPr>
          <a:xfrm>
            <a:off x="8031014" y="1268760"/>
            <a:ext cx="3420000" cy="4320480"/>
            <a:chOff x="8293035" y="363538"/>
            <a:chExt cx="3420000" cy="4169837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2385A3B-D988-4B8F-9F77-E62C4895A2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2854" y="363538"/>
              <a:ext cx="3400363" cy="1956222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DC1693C9-3114-4CE3-A488-3DA58E885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93035" y="2537340"/>
              <a:ext cx="3420000" cy="1996035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807172D4-C504-4DB3-8D6B-4712BA32E23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51" y="1141893"/>
            <a:ext cx="7827668" cy="4587014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495600" y="2204864"/>
            <a:ext cx="360040" cy="221359"/>
          </a:xfrm>
          <a:prstGeom prst="rect">
            <a:avLst/>
          </a:prstGeom>
          <a:noFill/>
          <a:ln cap="sq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490068" y="3933056"/>
            <a:ext cx="422355" cy="144016"/>
          </a:xfrm>
          <a:prstGeom prst="rect">
            <a:avLst/>
          </a:prstGeom>
          <a:noFill/>
          <a:ln cap="sq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056440" y="2348880"/>
            <a:ext cx="1152128" cy="360040"/>
          </a:xfrm>
          <a:prstGeom prst="rect">
            <a:avLst/>
          </a:prstGeom>
          <a:noFill/>
          <a:ln cap="sq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612149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9C6D63-13CF-4D9C-B345-33E4484C45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12" b="14912"/>
          <a:stretch/>
        </p:blipFill>
        <p:spPr>
          <a:xfrm>
            <a:off x="1927412" y="1855694"/>
            <a:ext cx="10264588" cy="40743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D40F90-D52D-486D-B1DC-17CA2A865DBE}"/>
              </a:ext>
            </a:extLst>
          </p:cNvPr>
          <p:cNvSpPr txBox="1"/>
          <p:nvPr/>
        </p:nvSpPr>
        <p:spPr>
          <a:xfrm rot="16200000">
            <a:off x="-437185" y="2378418"/>
            <a:ext cx="21515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Interior construction</a:t>
            </a:r>
            <a:endParaRPr lang="ko-KR" altLang="en-US" sz="1000" b="1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4AD71AF-3E50-4BE8-9E43-D2F54CC8E6EA}"/>
              </a:ext>
            </a:extLst>
          </p:cNvPr>
          <p:cNvCxnSpPr/>
          <p:nvPr/>
        </p:nvCxnSpPr>
        <p:spPr>
          <a:xfrm>
            <a:off x="627529" y="3720353"/>
            <a:ext cx="0" cy="31376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F53FEF2-EE8E-48DC-A672-3BA01390F52D}"/>
              </a:ext>
            </a:extLst>
          </p:cNvPr>
          <p:cNvSpPr txBox="1"/>
          <p:nvPr/>
        </p:nvSpPr>
        <p:spPr>
          <a:xfrm>
            <a:off x="459964" y="352037"/>
            <a:ext cx="2973891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60C9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홈 인테리어</a:t>
            </a:r>
            <a:endParaRPr lang="en-US" altLang="ko-KR" sz="25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60C9"/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  <a:p>
            <a:r>
              <a:rPr lang="ko-KR" altLang="en-US" sz="25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시공의뢰 개발 팀 구성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73AF629B-D6AE-4132-A11A-95D8123BB9DC}"/>
              </a:ext>
            </a:extLst>
          </p:cNvPr>
          <p:cNvCxnSpPr/>
          <p:nvPr/>
        </p:nvCxnSpPr>
        <p:spPr>
          <a:xfrm>
            <a:off x="546848" y="1272989"/>
            <a:ext cx="708212" cy="0"/>
          </a:xfrm>
          <a:prstGeom prst="line">
            <a:avLst/>
          </a:prstGeom>
          <a:ln w="63500">
            <a:solidFill>
              <a:srgbClr val="1760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CE9F922-C168-4E2D-AC7D-C6FE64E5C302}"/>
              </a:ext>
            </a:extLst>
          </p:cNvPr>
          <p:cNvSpPr txBox="1"/>
          <p:nvPr/>
        </p:nvSpPr>
        <p:spPr>
          <a:xfrm>
            <a:off x="4990154" y="935466"/>
            <a:ext cx="1653018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spc="-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이상범</a:t>
            </a:r>
            <a:endParaRPr lang="ko-KR" altLang="en-US" sz="11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itchFamily="2" charset="-127"/>
              <a:ea typeface="KoPub돋움체 Medium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2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Sang </a:t>
            </a:r>
            <a:r>
              <a:rPr lang="en-US" altLang="ko-KR" sz="2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Beom</a:t>
            </a:r>
            <a:endParaRPr lang="ko-KR" altLang="en-US" sz="25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D715D4-18F4-412E-BD03-6F0C29096B59}"/>
              </a:ext>
            </a:extLst>
          </p:cNvPr>
          <p:cNvSpPr txBox="1"/>
          <p:nvPr/>
        </p:nvSpPr>
        <p:spPr>
          <a:xfrm>
            <a:off x="6607105" y="959896"/>
            <a:ext cx="1213795" cy="7082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spc="-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이도엽</a:t>
            </a:r>
            <a:endParaRPr lang="ko-KR" altLang="en-US" sz="11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itchFamily="2" charset="-127"/>
              <a:ea typeface="KoPub돋움체 Medium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DO YEOP</a:t>
            </a:r>
            <a:endParaRPr lang="ko-KR" altLang="en-US" sz="25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76CC69-AC98-4B32-AC90-DB7886C178FE}"/>
              </a:ext>
            </a:extLst>
          </p:cNvPr>
          <p:cNvSpPr txBox="1"/>
          <p:nvPr/>
        </p:nvSpPr>
        <p:spPr>
          <a:xfrm>
            <a:off x="7829404" y="959896"/>
            <a:ext cx="1309975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김영빈</a:t>
            </a:r>
          </a:p>
          <a:p>
            <a:pPr algn="ctr">
              <a:lnSpc>
                <a:spcPct val="120000"/>
              </a:lnSpc>
            </a:pPr>
            <a:r>
              <a:rPr lang="en-US" altLang="ko-KR" sz="2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Yong Bin</a:t>
            </a:r>
            <a:endParaRPr lang="ko-KR" altLang="en-US" sz="25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7F58D7-F748-494A-BBC2-7B66F863F1D3}"/>
              </a:ext>
            </a:extLst>
          </p:cNvPr>
          <p:cNvSpPr txBox="1"/>
          <p:nvPr/>
        </p:nvSpPr>
        <p:spPr>
          <a:xfrm>
            <a:off x="9059864" y="959896"/>
            <a:ext cx="1704313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김승연</a:t>
            </a:r>
          </a:p>
          <a:p>
            <a:pPr algn="ctr">
              <a:lnSpc>
                <a:spcPct val="120000"/>
              </a:lnSpc>
            </a:pPr>
            <a:r>
              <a:rPr lang="en-US" altLang="ko-KR" sz="2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Seung</a:t>
            </a:r>
            <a:r>
              <a:rPr lang="en-US" altLang="ko-KR" sz="2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 </a:t>
            </a:r>
            <a:r>
              <a:rPr lang="en-US" altLang="ko-KR" sz="25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Yeon</a:t>
            </a:r>
            <a:endParaRPr lang="ko-KR" altLang="en-US" sz="25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28ECB7-C0B6-497F-AB65-6F69B2A7C0D1}"/>
              </a:ext>
            </a:extLst>
          </p:cNvPr>
          <p:cNvSpPr txBox="1"/>
          <p:nvPr/>
        </p:nvSpPr>
        <p:spPr>
          <a:xfrm>
            <a:off x="10721534" y="959896"/>
            <a:ext cx="1236236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spc="-5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채수민</a:t>
            </a:r>
            <a:endParaRPr lang="ko-KR" altLang="en-US" sz="11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KoPub돋움체 Medium" pitchFamily="2" charset="-127"/>
              <a:ea typeface="KoPub돋움체 Medium" pitchFamily="2" charset="-127"/>
            </a:endParaRPr>
          </a:p>
          <a:p>
            <a:pPr algn="ctr">
              <a:lnSpc>
                <a:spcPct val="120000"/>
              </a:lnSpc>
            </a:pPr>
            <a:r>
              <a:rPr lang="en-US" altLang="ko-KR" sz="25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</a:rPr>
              <a:t>Soo min</a:t>
            </a:r>
            <a:endParaRPr lang="ko-KR" altLang="en-US" sz="2500" dirty="0"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785851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191BCEC-260E-49AB-A0A0-D71634D116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39" r="8189"/>
          <a:stretch/>
        </p:blipFill>
        <p:spPr>
          <a:xfrm>
            <a:off x="2814918" y="1625343"/>
            <a:ext cx="6553200" cy="398656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A958F923-A43D-4B93-A26B-2F5F844F1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구동화면</a:t>
            </a:r>
            <a:r>
              <a:rPr lang="en-US" altLang="ko-KR"/>
              <a:t>(</a:t>
            </a:r>
            <a:r>
              <a:rPr lang="ko-KR" altLang="en-US"/>
              <a:t>시공업체 등록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131" name="Google Shape;131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933931" y="5678133"/>
            <a:ext cx="745836" cy="69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42A5A0B-F07B-4C83-A926-5243759EC4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507" y="1209676"/>
            <a:ext cx="8790986" cy="515151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240016" y="2276872"/>
            <a:ext cx="432048" cy="144016"/>
          </a:xfrm>
          <a:prstGeom prst="rect">
            <a:avLst/>
          </a:prstGeom>
          <a:noFill/>
          <a:ln cap="sq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57262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A4673CF-4355-47D0-AA4F-C1F694FC84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86" y="1804430"/>
            <a:ext cx="5709016" cy="3525351"/>
          </a:xfrm>
          <a:prstGeom prst="rect">
            <a:avLst/>
          </a:prstGeom>
        </p:spPr>
      </p:pic>
      <p:sp>
        <p:nvSpPr>
          <p:cNvPr id="11" name="Google Shape;129;p13">
            <a:extLst>
              <a:ext uri="{FF2B5EF4-FFF2-40B4-BE49-F238E27FC236}">
                <a16:creationId xmlns:a16="http://schemas.microsoft.com/office/drawing/2014/main" id="{61398237-2514-4F27-81F9-907EE2D1F7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4738" y="363538"/>
            <a:ext cx="11117262" cy="5064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1600"/>
            </a:pPr>
            <a:r>
              <a:rPr lang="ko-KR" altLang="en-US"/>
              <a:t>프로젝트  구동화면</a:t>
            </a:r>
            <a:r>
              <a:rPr lang="en-US" altLang="ko-KR"/>
              <a:t>(</a:t>
            </a:r>
            <a:r>
              <a:rPr lang="ko-KR" altLang="en-US"/>
              <a:t>커뮤니티</a:t>
            </a:r>
            <a:r>
              <a:rPr lang="en-US" altLang="ko-KR"/>
              <a:t>)</a:t>
            </a:r>
            <a:endParaRPr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42AE69B-601F-4F46-BC19-EFE846402A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91" y="1393310"/>
            <a:ext cx="7827668" cy="4587014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2855640" y="2276872"/>
            <a:ext cx="335346" cy="144016"/>
          </a:xfrm>
          <a:prstGeom prst="rect">
            <a:avLst/>
          </a:prstGeom>
          <a:noFill/>
          <a:ln cap="sq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/>
          <p:cNvGrpSpPr/>
          <p:nvPr/>
        </p:nvGrpSpPr>
        <p:grpSpPr>
          <a:xfrm>
            <a:off x="8106001" y="2466751"/>
            <a:ext cx="3420000" cy="4071380"/>
            <a:chOff x="8137159" y="1531415"/>
            <a:chExt cx="3420000" cy="4071380"/>
          </a:xfrm>
        </p:grpSpPr>
        <p:grpSp>
          <p:nvGrpSpPr>
            <p:cNvPr id="19" name="그룹 18"/>
            <p:cNvGrpSpPr/>
            <p:nvPr/>
          </p:nvGrpSpPr>
          <p:grpSpPr>
            <a:xfrm>
              <a:off x="8137159" y="1531415"/>
              <a:ext cx="3420000" cy="4071380"/>
              <a:chOff x="8137159" y="1531415"/>
              <a:chExt cx="3420000" cy="4071380"/>
            </a:xfrm>
          </p:grpSpPr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12A6AB01-3B9C-4507-8A88-E4C6552E5F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37159" y="1531415"/>
                <a:ext cx="3420000" cy="1987394"/>
              </a:xfrm>
              <a:prstGeom prst="rect">
                <a:avLst/>
              </a:prstGeom>
            </p:spPr>
          </p:pic>
          <p:pic>
            <p:nvPicPr>
              <p:cNvPr id="10" name="그림 9">
                <a:extLst>
                  <a:ext uri="{FF2B5EF4-FFF2-40B4-BE49-F238E27FC236}">
                    <a16:creationId xmlns:a16="http://schemas.microsoft.com/office/drawing/2014/main" id="{4CFE31E9-A8BC-451F-9993-0A900AA693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37159" y="3690226"/>
                <a:ext cx="3420000" cy="1912569"/>
              </a:xfrm>
              <a:prstGeom prst="rect">
                <a:avLst/>
              </a:prstGeom>
            </p:spPr>
          </p:pic>
        </p:grpSp>
        <p:sp>
          <p:nvSpPr>
            <p:cNvPr id="16" name="직사각형 15"/>
            <p:cNvSpPr/>
            <p:nvPr/>
          </p:nvSpPr>
          <p:spPr>
            <a:xfrm>
              <a:off x="8863816" y="4711590"/>
              <a:ext cx="1840696" cy="877650"/>
            </a:xfrm>
            <a:prstGeom prst="rect">
              <a:avLst/>
            </a:prstGeom>
            <a:noFill/>
            <a:ln cap="sq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8904312" y="1988840"/>
              <a:ext cx="1872208" cy="1529969"/>
            </a:xfrm>
            <a:prstGeom prst="rect">
              <a:avLst/>
            </a:prstGeom>
            <a:noFill/>
            <a:ln cap="sq">
              <a:solidFill>
                <a:srgbClr val="FF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6001" y="317654"/>
            <a:ext cx="3419139" cy="204871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9552384" y="826316"/>
            <a:ext cx="471108" cy="144016"/>
          </a:xfrm>
          <a:prstGeom prst="rect">
            <a:avLst/>
          </a:prstGeom>
          <a:noFill/>
          <a:ln cap="sq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07476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3A9A2EE-BC3E-42D6-8484-3F4B8F71A0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9486" y="1805932"/>
            <a:ext cx="5709016" cy="356728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C677558D-10A2-4E49-9863-F4E51E71FB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491" y="1460275"/>
            <a:ext cx="7827668" cy="4587014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3FE47BDF-1A44-4A5C-B77D-EAE6EE571B9F}"/>
              </a:ext>
            </a:extLst>
          </p:cNvPr>
          <p:cNvGrpSpPr/>
          <p:nvPr/>
        </p:nvGrpSpPr>
        <p:grpSpPr>
          <a:xfrm>
            <a:off x="8137159" y="1531415"/>
            <a:ext cx="3455140" cy="4071380"/>
            <a:chOff x="8137159" y="1531415"/>
            <a:chExt cx="3455140" cy="407138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37B63E9-2395-4EF5-B6E1-62E2D484D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7159" y="1531415"/>
              <a:ext cx="3455140" cy="2003697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54D965E-CB67-4324-95B7-80F1A35BD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2297" y="3690226"/>
              <a:ext cx="3420001" cy="1912569"/>
            </a:xfrm>
            <a:prstGeom prst="rect">
              <a:avLst/>
            </a:prstGeom>
          </p:spPr>
        </p:pic>
      </p:grpSp>
      <p:sp>
        <p:nvSpPr>
          <p:cNvPr id="11" name="Google Shape;129;p13">
            <a:extLst>
              <a:ext uri="{FF2B5EF4-FFF2-40B4-BE49-F238E27FC236}">
                <a16:creationId xmlns:a16="http://schemas.microsoft.com/office/drawing/2014/main" id="{61398237-2514-4F27-81F9-907EE2D1F7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74738" y="363538"/>
            <a:ext cx="11117262" cy="50641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pPr>
              <a:lnSpc>
                <a:spcPct val="100000"/>
              </a:lnSpc>
              <a:spcBef>
                <a:spcPts val="0"/>
              </a:spcBef>
              <a:buSzPts val="1600"/>
            </a:pPr>
            <a:r>
              <a:rPr lang="ko-KR" altLang="en-US"/>
              <a:t>프로젝트  구동화면</a:t>
            </a:r>
            <a:r>
              <a:rPr lang="en-US" altLang="ko-KR"/>
              <a:t>(</a:t>
            </a:r>
            <a:r>
              <a:rPr lang="ko-KR" altLang="en-US"/>
              <a:t>이벤트</a:t>
            </a:r>
            <a:r>
              <a:rPr lang="en-US" altLang="ko-KR"/>
              <a:t>)</a:t>
            </a:r>
            <a:endParaRPr/>
          </a:p>
        </p:txBody>
      </p:sp>
      <p:sp>
        <p:nvSpPr>
          <p:cNvPr id="8" name="직사각형 7"/>
          <p:cNvSpPr/>
          <p:nvPr/>
        </p:nvSpPr>
        <p:spPr>
          <a:xfrm>
            <a:off x="3287688" y="2276872"/>
            <a:ext cx="263338" cy="144016"/>
          </a:xfrm>
          <a:prstGeom prst="rect">
            <a:avLst/>
          </a:prstGeom>
          <a:noFill/>
          <a:ln cap="sq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976320" y="4602883"/>
            <a:ext cx="1800200" cy="999911"/>
          </a:xfrm>
          <a:prstGeom prst="rect">
            <a:avLst/>
          </a:prstGeom>
          <a:noFill/>
          <a:ln cap="sq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8958376" y="1910014"/>
            <a:ext cx="1818144" cy="1625098"/>
          </a:xfrm>
          <a:prstGeom prst="rect">
            <a:avLst/>
          </a:prstGeom>
          <a:noFill/>
          <a:ln cap="sq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629817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36E24F7-178D-47A8-B5D9-28BA88B8BD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67" r="14666"/>
          <a:stretch/>
        </p:blipFill>
        <p:spPr>
          <a:xfrm>
            <a:off x="2927648" y="1628800"/>
            <a:ext cx="6336704" cy="418929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A5AF8CA-444A-401F-B1C9-8B85B1667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507" y="1209676"/>
            <a:ext cx="8790986" cy="5151518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6BAAC7F0-4BF0-41D2-B34F-578EC9E23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구동화면</a:t>
            </a:r>
            <a:r>
              <a:rPr lang="en-US" altLang="ko-KR"/>
              <a:t>(</a:t>
            </a:r>
            <a:r>
              <a:rPr lang="ko-KR" altLang="en-US"/>
              <a:t>고객센터</a:t>
            </a:r>
            <a:r>
              <a:rPr lang="en-US" altLang="ko-KR"/>
              <a:t>)</a:t>
            </a:r>
            <a:endParaRPr lang="ko-KR" altLang="en-US"/>
          </a:p>
        </p:txBody>
      </p:sp>
      <p:pic>
        <p:nvPicPr>
          <p:cNvPr id="131" name="Google Shape;131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933931" y="5678133"/>
            <a:ext cx="745836" cy="6968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직사각형 6"/>
          <p:cNvSpPr/>
          <p:nvPr/>
        </p:nvSpPr>
        <p:spPr>
          <a:xfrm>
            <a:off x="6744072" y="2276872"/>
            <a:ext cx="360040" cy="216024"/>
          </a:xfrm>
          <a:prstGeom prst="rect">
            <a:avLst/>
          </a:prstGeom>
          <a:noFill/>
          <a:ln cap="sq"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846677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DAA5E23-EEB4-48E7-9DC6-78D79944F18C}"/>
              </a:ext>
            </a:extLst>
          </p:cNvPr>
          <p:cNvSpPr/>
          <p:nvPr/>
        </p:nvSpPr>
        <p:spPr>
          <a:xfrm>
            <a:off x="0" y="37898"/>
            <a:ext cx="10998679" cy="6858000"/>
          </a:xfrm>
          <a:prstGeom prst="rect">
            <a:avLst/>
          </a:prstGeom>
          <a:gradFill>
            <a:gsLst>
              <a:gs pos="100000">
                <a:schemeClr val="tx1"/>
              </a:gs>
              <a:gs pos="0">
                <a:schemeClr val="tx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A3054-81F3-47DB-8A68-B64EBA98CF66}"/>
              </a:ext>
            </a:extLst>
          </p:cNvPr>
          <p:cNvSpPr txBox="1"/>
          <p:nvPr/>
        </p:nvSpPr>
        <p:spPr>
          <a:xfrm>
            <a:off x="439948" y="1992533"/>
            <a:ext cx="1798890" cy="5876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-5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Impact" panose="020B0806030902050204" pitchFamily="34" charset="0"/>
                <a:ea typeface="KoPub돋움체 Bold" panose="02020603020101020101" pitchFamily="18" charset="-127"/>
              </a:rPr>
              <a:t>THANK YOU</a:t>
            </a:r>
            <a:endParaRPr kumimoji="0" lang="ko-KR" altLang="en-US" sz="3000" b="0" i="0" u="none" strike="noStrike" kern="1200" cap="none" spc="-5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Impact" panose="020B0806030902050204" pitchFamily="34" charset="0"/>
              <a:ea typeface="KoPub돋움체 Medium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187FBC-F63D-4554-8DE0-E8FFE1E486D7}"/>
              </a:ext>
            </a:extLst>
          </p:cNvPr>
          <p:cNvSpPr txBox="1"/>
          <p:nvPr/>
        </p:nvSpPr>
        <p:spPr>
          <a:xfrm>
            <a:off x="439948" y="2535321"/>
            <a:ext cx="2884187" cy="3074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-5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itchFamily="2" charset="-127"/>
                <a:ea typeface="KoPub돋움체 Medium" pitchFamily="2" charset="-127"/>
                <a:cs typeface="+mn-cs"/>
              </a:rPr>
              <a:t>홈 인테리어 시공의뢰 ｜ </a:t>
            </a:r>
            <a:r>
              <a:rPr kumimoji="0" lang="en-US" altLang="ko-KR" sz="1200" b="0" i="0" u="none" strike="noStrike" kern="1200" cap="none" spc="-50" normalizeH="0" baseline="0" noProof="0" dirty="0">
                <a:ln>
                  <a:solidFill>
                    <a:srgbClr val="4472C4">
                      <a:shade val="50000"/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Medium" pitchFamily="2" charset="-127"/>
                <a:ea typeface="KoPub돋움체 Medium" pitchFamily="2" charset="-127"/>
                <a:cs typeface="+mn-cs"/>
              </a:rPr>
              <a:t>Interior construction</a:t>
            </a:r>
            <a:endParaRPr kumimoji="0" lang="ko-KR" altLang="en-US" sz="1200" b="0" i="0" u="none" strike="noStrike" kern="1200" cap="none" spc="-50" normalizeH="0" baseline="0" noProof="0" dirty="0">
              <a:ln>
                <a:solidFill>
                  <a:srgbClr val="4472C4">
                    <a:shade val="50000"/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KoPub돋움체 Medium" pitchFamily="2" charset="-127"/>
              <a:ea typeface="KoPub돋움체 Medium" pitchFamily="2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4389D2E-DC58-4AF3-9E74-31A0376463A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785" y="197896"/>
            <a:ext cx="855386" cy="792088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3010C8DD-E4FA-47C9-AF48-B8B0FE199972}"/>
              </a:ext>
            </a:extLst>
          </p:cNvPr>
          <p:cNvCxnSpPr/>
          <p:nvPr/>
        </p:nvCxnSpPr>
        <p:spPr>
          <a:xfrm>
            <a:off x="3451412" y="2734236"/>
            <a:ext cx="87405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9652982"/>
      </p:ext>
    </p:extLst>
  </p:cSld>
  <p:clrMapOvr>
    <a:masterClrMapping/>
  </p:clrMapOvr>
  <p:transition spd="slow">
    <p:wheel spokes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B65625B-DB8B-420B-804C-A01EA3EA37F2}"/>
              </a:ext>
            </a:extLst>
          </p:cNvPr>
          <p:cNvSpPr/>
          <p:nvPr/>
        </p:nvSpPr>
        <p:spPr>
          <a:xfrm>
            <a:off x="0" y="0"/>
            <a:ext cx="12192000" cy="260648"/>
          </a:xfrm>
          <a:prstGeom prst="rect">
            <a:avLst/>
          </a:prstGeom>
          <a:solidFill>
            <a:srgbClr val="176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BF52D40-A333-4A91-BED4-0B1D3E6557CB}"/>
              </a:ext>
            </a:extLst>
          </p:cNvPr>
          <p:cNvSpPr/>
          <p:nvPr/>
        </p:nvSpPr>
        <p:spPr>
          <a:xfrm>
            <a:off x="0" y="6597352"/>
            <a:ext cx="12192000" cy="260648"/>
          </a:xfrm>
          <a:prstGeom prst="rect">
            <a:avLst/>
          </a:prstGeom>
          <a:solidFill>
            <a:srgbClr val="176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41018F-5978-4517-8508-0E141631227E}"/>
              </a:ext>
            </a:extLst>
          </p:cNvPr>
          <p:cNvSpPr txBox="1"/>
          <p:nvPr/>
        </p:nvSpPr>
        <p:spPr>
          <a:xfrm rot="16200000">
            <a:off x="-437185" y="2378418"/>
            <a:ext cx="21515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b="1" spc="3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Interior construction</a:t>
            </a:r>
            <a:endParaRPr lang="ko-KR" altLang="en-US" sz="1000" b="1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48D6F5C-7C21-452E-94F3-717432ED64A5}"/>
              </a:ext>
            </a:extLst>
          </p:cNvPr>
          <p:cNvCxnSpPr/>
          <p:nvPr/>
        </p:nvCxnSpPr>
        <p:spPr>
          <a:xfrm>
            <a:off x="627529" y="3720353"/>
            <a:ext cx="0" cy="31376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EDF21DE-69DC-4018-BD38-B296A18A2395}"/>
              </a:ext>
            </a:extLst>
          </p:cNvPr>
          <p:cNvCxnSpPr/>
          <p:nvPr/>
        </p:nvCxnSpPr>
        <p:spPr>
          <a:xfrm>
            <a:off x="546848" y="1272989"/>
            <a:ext cx="708212" cy="0"/>
          </a:xfrm>
          <a:prstGeom prst="line">
            <a:avLst/>
          </a:prstGeom>
          <a:ln w="63500">
            <a:solidFill>
              <a:srgbClr val="1760C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254FE0C-C83D-4EB6-B424-2DCE23453841}"/>
              </a:ext>
            </a:extLst>
          </p:cNvPr>
          <p:cNvSpPr txBox="1"/>
          <p:nvPr/>
        </p:nvSpPr>
        <p:spPr>
          <a:xfrm>
            <a:off x="459964" y="736757"/>
            <a:ext cx="1478290" cy="47705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r>
              <a:rPr lang="en-US" altLang="ko-KR" sz="25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1760C9"/>
                </a:solidFill>
                <a:latin typeface="Impact" panose="020B0806030902050204" pitchFamily="34" charset="0"/>
                <a:ea typeface="KoPub돋움체 Bold" panose="02020603020101020101" pitchFamily="18" charset="-127"/>
              </a:rPr>
              <a:t>CONTENTS</a:t>
            </a:r>
            <a:endParaRPr lang="ko-KR" altLang="en-US" sz="25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1760C9"/>
              </a:solidFill>
              <a:latin typeface="Impact" panose="020B0806030902050204" pitchFamily="34" charset="0"/>
              <a:ea typeface="KoPub돋움체 Bold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30AA99-33F2-4639-88C3-4F29F46A1209}"/>
              </a:ext>
            </a:extLst>
          </p:cNvPr>
          <p:cNvSpPr txBox="1"/>
          <p:nvPr/>
        </p:nvSpPr>
        <p:spPr>
          <a:xfrm>
            <a:off x="9336360" y="1568738"/>
            <a:ext cx="2531462" cy="4303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760C9"/>
                </a:solidFill>
                <a:latin typeface="KoPub돋움체 Medium" pitchFamily="2" charset="-127"/>
                <a:ea typeface="KoPub돋움체 Medium" pitchFamily="2" charset="-127"/>
              </a:rPr>
              <a:t>01. </a:t>
            </a:r>
            <a:r>
              <a:rPr lang="ko-KR" altLang="en-US" sz="2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제작동기 및 목표</a:t>
            </a:r>
          </a:p>
          <a:p>
            <a:pPr>
              <a:lnSpc>
                <a:spcPct val="200000"/>
              </a:lnSpc>
            </a:pPr>
            <a:r>
              <a:rPr lang="en-US" altLang="ko-KR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760C9"/>
                </a:solidFill>
                <a:latin typeface="KoPub돋움체 Medium" pitchFamily="2" charset="-127"/>
                <a:ea typeface="KoPub돋움체 Medium" pitchFamily="2" charset="-127"/>
              </a:rPr>
              <a:t>02. </a:t>
            </a:r>
            <a:r>
              <a:rPr lang="ko-KR" altLang="en-US" sz="2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개발환경</a:t>
            </a:r>
          </a:p>
          <a:p>
            <a:pPr>
              <a:lnSpc>
                <a:spcPct val="200000"/>
              </a:lnSpc>
            </a:pPr>
            <a:r>
              <a:rPr lang="en-US" altLang="ko-KR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760C9"/>
                </a:solidFill>
                <a:latin typeface="KoPub돋움체 Medium" pitchFamily="2" charset="-127"/>
                <a:ea typeface="KoPub돋움체 Medium" pitchFamily="2" charset="-127"/>
              </a:rPr>
              <a:t>03. </a:t>
            </a:r>
            <a:r>
              <a:rPr lang="ko-KR" altLang="en-US" sz="2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프로젝트 일정</a:t>
            </a:r>
          </a:p>
          <a:p>
            <a:pPr>
              <a:lnSpc>
                <a:spcPct val="200000"/>
              </a:lnSpc>
            </a:pPr>
            <a:r>
              <a:rPr lang="en-US" altLang="ko-KR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760C9"/>
                </a:solidFill>
                <a:latin typeface="KoPub돋움체 Medium" pitchFamily="2" charset="-127"/>
                <a:ea typeface="KoPub돋움체 Medium" pitchFamily="2" charset="-127"/>
              </a:rPr>
              <a:t>04. </a:t>
            </a:r>
            <a:r>
              <a:rPr lang="en-US" altLang="ko-KR" sz="2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ER</a:t>
            </a:r>
            <a:r>
              <a:rPr lang="ko-KR" altLang="en-US" sz="2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다이어그램</a:t>
            </a:r>
          </a:p>
          <a:p>
            <a:pPr>
              <a:lnSpc>
                <a:spcPct val="200000"/>
              </a:lnSpc>
            </a:pPr>
            <a:r>
              <a:rPr lang="en-US" altLang="ko-KR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760C9"/>
                </a:solidFill>
                <a:latin typeface="KoPub돋움체 Medium" pitchFamily="2" charset="-127"/>
                <a:ea typeface="KoPub돋움체 Medium" pitchFamily="2" charset="-127"/>
              </a:rPr>
              <a:t>05. </a:t>
            </a:r>
            <a:r>
              <a:rPr lang="ko-KR" altLang="en-US" sz="2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메뉴구조도</a:t>
            </a:r>
          </a:p>
          <a:p>
            <a:pPr>
              <a:lnSpc>
                <a:spcPct val="200000"/>
              </a:lnSpc>
            </a:pPr>
            <a:r>
              <a:rPr lang="en-US" altLang="ko-KR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760C9"/>
                </a:solidFill>
                <a:latin typeface="KoPub돋움체 Medium" pitchFamily="2" charset="-127"/>
                <a:ea typeface="KoPub돋움체 Medium" pitchFamily="2" charset="-127"/>
              </a:rPr>
              <a:t>06. </a:t>
            </a:r>
            <a:r>
              <a:rPr lang="ko-KR" altLang="en-US" sz="2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주요기능</a:t>
            </a:r>
          </a:p>
          <a:p>
            <a:pPr>
              <a:lnSpc>
                <a:spcPct val="200000"/>
              </a:lnSpc>
            </a:pPr>
            <a:r>
              <a:rPr lang="en-US" altLang="ko-KR" sz="20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760C9"/>
                </a:solidFill>
                <a:latin typeface="KoPub돋움체 Medium" pitchFamily="2" charset="-127"/>
                <a:ea typeface="KoPub돋움체 Medium" pitchFamily="2" charset="-127"/>
              </a:rPr>
              <a:t>07. </a:t>
            </a:r>
            <a:r>
              <a:rPr lang="ko-KR" altLang="en-US" sz="2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화면구현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A49323EE-12FC-40D5-8DF6-E57FA2AC4298}"/>
              </a:ext>
            </a:extLst>
          </p:cNvPr>
          <p:cNvCxnSpPr/>
          <p:nvPr/>
        </p:nvCxnSpPr>
        <p:spPr>
          <a:xfrm>
            <a:off x="9161929" y="1452282"/>
            <a:ext cx="0" cy="493955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7789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A01A9D59-F184-4FE3-9C1D-798C0E107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제작동기 및 목표 </a:t>
            </a:r>
          </a:p>
        </p:txBody>
      </p:sp>
      <p:pic>
        <p:nvPicPr>
          <p:cNvPr id="9" name="그림 13">
            <a:extLst>
              <a:ext uri="{FF2B5EF4-FFF2-40B4-BE49-F238E27FC236}">
                <a16:creationId xmlns:a16="http://schemas.microsoft.com/office/drawing/2014/main" id="{EDB1F684-7CAC-4AD0-AEE1-AF87CB730D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016" y="2683510"/>
            <a:ext cx="4267200" cy="312175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6668F8D1-E251-416F-933E-998F9AB388AC}"/>
              </a:ext>
            </a:extLst>
          </p:cNvPr>
          <p:cNvSpPr/>
          <p:nvPr/>
        </p:nvSpPr>
        <p:spPr>
          <a:xfrm>
            <a:off x="577877" y="1783976"/>
            <a:ext cx="3774142" cy="313765"/>
          </a:xfrm>
          <a:prstGeom prst="roundRect">
            <a:avLst>
              <a:gd name="adj" fmla="val 50000"/>
            </a:avLst>
          </a:prstGeom>
          <a:solidFill>
            <a:srgbClr val="176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itchFamily="2" charset="-127"/>
                <a:ea typeface="KoPub돋움체 Medium" pitchFamily="2" charset="-127"/>
              </a:rPr>
              <a:t>1. </a:t>
            </a:r>
            <a:r>
              <a:rPr lang="ko-KR" altLang="en-US" sz="1200" b="1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itchFamily="2" charset="-127"/>
                <a:ea typeface="KoPub돋움체 Medium" pitchFamily="2" charset="-127"/>
              </a:rPr>
              <a:t>프로젝트 제작동기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982B9B-78CD-4EC1-B39B-692B215C466C}"/>
              </a:ext>
            </a:extLst>
          </p:cNvPr>
          <p:cNvSpPr txBox="1"/>
          <p:nvPr/>
        </p:nvSpPr>
        <p:spPr>
          <a:xfrm>
            <a:off x="591379" y="2177533"/>
            <a:ext cx="3688197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5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1</a:t>
            </a:r>
            <a:r>
              <a:rPr lang="ko-KR" altLang="en-US" sz="15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인가구가 인테리어 소비자층이 증진하고 있는 최근에 평범한 직장인</a:t>
            </a:r>
            <a:r>
              <a:rPr lang="en-US" altLang="ko-KR" sz="15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, </a:t>
            </a:r>
            <a:r>
              <a:rPr lang="ko-KR" altLang="en-US" sz="15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학생</a:t>
            </a:r>
            <a:r>
              <a:rPr lang="en-US" altLang="ko-KR" sz="15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, </a:t>
            </a:r>
            <a:r>
              <a:rPr lang="ko-KR" altLang="en-US" sz="15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주부도 손쉽게 참고하여 이용 참고 비교할 </a:t>
            </a:r>
            <a:r>
              <a:rPr lang="ko-KR" altLang="en-US" sz="15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수</a:t>
            </a:r>
            <a:r>
              <a:rPr lang="en-US" altLang="ko-KR" sz="15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 </a:t>
            </a:r>
            <a:r>
              <a:rPr lang="ko-KR" altLang="en-US" sz="15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있는 </a:t>
            </a:r>
            <a:r>
              <a:rPr lang="ko-KR" altLang="en-US" sz="15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사이트를 만들어보자 </a:t>
            </a:r>
            <a:r>
              <a:rPr lang="en-US" altLang="ko-KR" sz="15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! </a:t>
            </a:r>
            <a:endParaRPr lang="ko-KR" altLang="en-US" sz="15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KoPub돋움체 Medium" pitchFamily="2" charset="-127"/>
              <a:ea typeface="KoPub돋움체 Medium" pitchFamily="2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898E84A-3784-4A9D-926F-074871543FA0}"/>
              </a:ext>
            </a:extLst>
          </p:cNvPr>
          <p:cNvSpPr/>
          <p:nvPr/>
        </p:nvSpPr>
        <p:spPr>
          <a:xfrm>
            <a:off x="7794466" y="1783976"/>
            <a:ext cx="3774142" cy="313765"/>
          </a:xfrm>
          <a:prstGeom prst="roundRect">
            <a:avLst>
              <a:gd name="adj" fmla="val 50000"/>
            </a:avLst>
          </a:prstGeom>
          <a:solidFill>
            <a:srgbClr val="176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itchFamily="2" charset="-127"/>
                <a:ea typeface="KoPub돋움체 Medium" pitchFamily="2" charset="-127"/>
              </a:rPr>
              <a:t>2. </a:t>
            </a:r>
            <a:r>
              <a:rPr lang="ko-KR" altLang="en-US" sz="1200" b="1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itchFamily="2" charset="-127"/>
                <a:ea typeface="KoPub돋움체 Medium" pitchFamily="2" charset="-127"/>
              </a:rPr>
              <a:t>프로젝트 목표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28CF20-9623-47B7-9CF7-CC904E4FE646}"/>
              </a:ext>
            </a:extLst>
          </p:cNvPr>
          <p:cNvSpPr txBox="1"/>
          <p:nvPr/>
        </p:nvSpPr>
        <p:spPr>
          <a:xfrm>
            <a:off x="7912426" y="2177533"/>
            <a:ext cx="376064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ko-KR" sz="15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(</a:t>
            </a:r>
            <a:r>
              <a:rPr lang="ko-KR" altLang="en-US" sz="15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주</a:t>
            </a:r>
            <a:r>
              <a:rPr lang="en-US" altLang="ko-KR" sz="15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)</a:t>
            </a:r>
            <a:r>
              <a:rPr lang="ko-KR" altLang="en-US" sz="15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공간 에서 고객은 자신만의 인테리어 취향을 반영해줄</a:t>
            </a:r>
            <a:r>
              <a:rPr lang="en-US" altLang="ko-KR" sz="15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 </a:t>
            </a:r>
            <a:r>
              <a:rPr lang="ko-KR" altLang="en-US" sz="15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시공업체를 손쉽게 찾고 </a:t>
            </a:r>
            <a:r>
              <a:rPr lang="ko-KR" altLang="en-US" sz="15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시공업체는</a:t>
            </a:r>
            <a:r>
              <a:rPr lang="en-US" altLang="ko-KR" sz="15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 </a:t>
            </a:r>
            <a:r>
              <a:rPr lang="ko-KR" altLang="en-US" sz="15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공정한 온라인 시장에서 더 많은 고객을 효율적으로 접함으로써 소비활동 증진을 목표로 하며 소비자에게는 인테리어의 고민을 보다 쉽게 참고 또는</a:t>
            </a:r>
            <a:r>
              <a:rPr lang="en-US" altLang="ko-KR" sz="15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 </a:t>
            </a:r>
            <a:r>
              <a:rPr lang="ko-KR" altLang="en-US" sz="15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이용할 수 있는 온라인 서비스 제공 </a:t>
            </a:r>
          </a:p>
        </p:txBody>
      </p:sp>
    </p:spTree>
    <p:extLst>
      <p:ext uri="{BB962C8B-B14F-4D97-AF65-F5344CB8AC3E}">
        <p14:creationId xmlns:p14="http://schemas.microsoft.com/office/powerpoint/2010/main" val="150480541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F373E7-7A4D-4391-838F-D8C46FB73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개발환경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199A039-CEAE-42B3-8540-434D8F2DCA43}"/>
              </a:ext>
            </a:extLst>
          </p:cNvPr>
          <p:cNvGrpSpPr/>
          <p:nvPr/>
        </p:nvGrpSpPr>
        <p:grpSpPr>
          <a:xfrm>
            <a:off x="3195073" y="1308847"/>
            <a:ext cx="5801854" cy="3469784"/>
            <a:chOff x="4174915" y="1860413"/>
            <a:chExt cx="7644823" cy="4571968"/>
          </a:xfrm>
        </p:grpSpPr>
        <p:sp>
          <p:nvSpPr>
            <p:cNvPr id="3" name="object 2">
              <a:extLst>
                <a:ext uri="{FF2B5EF4-FFF2-40B4-BE49-F238E27FC236}">
                  <a16:creationId xmlns:a16="http://schemas.microsoft.com/office/drawing/2014/main" id="{07ACF780-950C-4A86-968C-6FBFA804A4BE}"/>
                </a:ext>
              </a:extLst>
            </p:cNvPr>
            <p:cNvSpPr/>
            <p:nvPr/>
          </p:nvSpPr>
          <p:spPr>
            <a:xfrm>
              <a:off x="4174915" y="1860413"/>
              <a:ext cx="7644823" cy="457196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33">
              <a:extLst>
                <a:ext uri="{FF2B5EF4-FFF2-40B4-BE49-F238E27FC236}">
                  <a16:creationId xmlns:a16="http://schemas.microsoft.com/office/drawing/2014/main" id="{B2BD6EA5-65EE-429B-9C17-5082EEBE3C70}"/>
                </a:ext>
              </a:extLst>
            </p:cNvPr>
            <p:cNvSpPr/>
            <p:nvPr/>
          </p:nvSpPr>
          <p:spPr>
            <a:xfrm>
              <a:off x="5666232" y="4503420"/>
              <a:ext cx="1596389" cy="34975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34">
              <a:extLst>
                <a:ext uri="{FF2B5EF4-FFF2-40B4-BE49-F238E27FC236}">
                  <a16:creationId xmlns:a16="http://schemas.microsoft.com/office/drawing/2014/main" id="{A70197A5-E4AE-4F7F-88D1-D8049CCDF393}"/>
                </a:ext>
              </a:extLst>
            </p:cNvPr>
            <p:cNvSpPr/>
            <p:nvPr/>
          </p:nvSpPr>
          <p:spPr>
            <a:xfrm>
              <a:off x="7581900" y="4229861"/>
              <a:ext cx="1027938" cy="78714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35">
              <a:extLst>
                <a:ext uri="{FF2B5EF4-FFF2-40B4-BE49-F238E27FC236}">
                  <a16:creationId xmlns:a16="http://schemas.microsoft.com/office/drawing/2014/main" id="{34B70653-E3A5-465B-B3AA-F149A15CC665}"/>
                </a:ext>
              </a:extLst>
            </p:cNvPr>
            <p:cNvSpPr/>
            <p:nvPr/>
          </p:nvSpPr>
          <p:spPr>
            <a:xfrm>
              <a:off x="9073133" y="4367021"/>
              <a:ext cx="1454657" cy="623315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grpSp>
          <p:nvGrpSpPr>
            <p:cNvPr id="7" name="object 36">
              <a:extLst>
                <a:ext uri="{FF2B5EF4-FFF2-40B4-BE49-F238E27FC236}">
                  <a16:creationId xmlns:a16="http://schemas.microsoft.com/office/drawing/2014/main" id="{F7279AAF-D991-42A4-8706-041805104606}"/>
                </a:ext>
              </a:extLst>
            </p:cNvPr>
            <p:cNvGrpSpPr/>
            <p:nvPr/>
          </p:nvGrpSpPr>
          <p:grpSpPr>
            <a:xfrm>
              <a:off x="5279135" y="3137916"/>
              <a:ext cx="4052570" cy="837565"/>
              <a:chOff x="5279135" y="3137916"/>
              <a:chExt cx="4052570" cy="837565"/>
            </a:xfrm>
          </p:grpSpPr>
          <p:sp>
            <p:nvSpPr>
              <p:cNvPr id="8" name="object 37">
                <a:extLst>
                  <a:ext uri="{FF2B5EF4-FFF2-40B4-BE49-F238E27FC236}">
                    <a16:creationId xmlns:a16="http://schemas.microsoft.com/office/drawing/2014/main" id="{21FF5C57-3C62-4140-A2B6-8E9D1E65A676}"/>
                  </a:ext>
                </a:extLst>
              </p:cNvPr>
              <p:cNvSpPr/>
              <p:nvPr/>
            </p:nvSpPr>
            <p:spPr>
              <a:xfrm>
                <a:off x="5279135" y="3171444"/>
                <a:ext cx="2005584" cy="787146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9" name="object 38">
                <a:extLst>
                  <a:ext uri="{FF2B5EF4-FFF2-40B4-BE49-F238E27FC236}">
                    <a16:creationId xmlns:a16="http://schemas.microsoft.com/office/drawing/2014/main" id="{59ADEA81-ECFB-40E0-A4F2-F78B70BF4EE8}"/>
                  </a:ext>
                </a:extLst>
              </p:cNvPr>
              <p:cNvSpPr/>
              <p:nvPr/>
            </p:nvSpPr>
            <p:spPr>
              <a:xfrm>
                <a:off x="7323581" y="3137916"/>
                <a:ext cx="2007870" cy="837437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0" name="object 39">
              <a:extLst>
                <a:ext uri="{FF2B5EF4-FFF2-40B4-BE49-F238E27FC236}">
                  <a16:creationId xmlns:a16="http://schemas.microsoft.com/office/drawing/2014/main" id="{C1AF1CD1-6EB3-4129-90FC-6D69A4A8BF00}"/>
                </a:ext>
              </a:extLst>
            </p:cNvPr>
            <p:cNvSpPr/>
            <p:nvPr/>
          </p:nvSpPr>
          <p:spPr>
            <a:xfrm>
              <a:off x="9404604" y="3224022"/>
              <a:ext cx="1301496" cy="599694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E03F53B-FE8F-41D9-A899-7F75C041D713}"/>
              </a:ext>
            </a:extLst>
          </p:cNvPr>
          <p:cNvGrpSpPr/>
          <p:nvPr/>
        </p:nvGrpSpPr>
        <p:grpSpPr>
          <a:xfrm>
            <a:off x="525761" y="5173308"/>
            <a:ext cx="10589558" cy="744819"/>
            <a:chOff x="444376" y="5173308"/>
            <a:chExt cx="10589558" cy="744819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97025F7-2E0C-472D-9939-0C352226447F}"/>
                </a:ext>
              </a:extLst>
            </p:cNvPr>
            <p:cNvSpPr txBox="1"/>
            <p:nvPr/>
          </p:nvSpPr>
          <p:spPr>
            <a:xfrm>
              <a:off x="444376" y="5173308"/>
              <a:ext cx="2068194" cy="744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2500" dirty="0">
                  <a:solidFill>
                    <a:srgbClr val="1760C9"/>
                  </a:solidFill>
                  <a:latin typeface="Impact" panose="020B0806030902050204" pitchFamily="34" charset="0"/>
                </a:rPr>
                <a:t>LANGUAGE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ko-KR" sz="11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pitchFamily="2" charset="-127"/>
                  <a:ea typeface="KoPub돋움체 Medium" pitchFamily="2" charset="-127"/>
                </a:rPr>
                <a:t>JAVA(JDK 1.8), JSP, CSS, HTML</a:t>
              </a:r>
              <a:endPara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itchFamily="2" charset="-127"/>
                <a:ea typeface="KoPub돋움체 Medium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A4EB5D5-5613-4581-85B8-C6AB385D4BA7}"/>
                </a:ext>
              </a:extLst>
            </p:cNvPr>
            <p:cNvSpPr txBox="1"/>
            <p:nvPr/>
          </p:nvSpPr>
          <p:spPr>
            <a:xfrm>
              <a:off x="3024263" y="5173308"/>
              <a:ext cx="1444563" cy="744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2500" dirty="0">
                  <a:solidFill>
                    <a:srgbClr val="1760C9"/>
                  </a:solidFill>
                  <a:latin typeface="Impact" panose="020B0806030902050204" pitchFamily="34" charset="0"/>
                </a:rPr>
                <a:t>DATABASE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ko-KR" sz="11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pitchFamily="2" charset="-127"/>
                  <a:ea typeface="KoPub돋움체 Medium" pitchFamily="2" charset="-127"/>
                </a:rPr>
                <a:t>ORACLE 11g</a:t>
              </a:r>
              <a:endPara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itchFamily="2" charset="-127"/>
                <a:ea typeface="KoPub돋움체 Medium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BAD29EF-36BE-4DE3-968E-406BCC4C302E}"/>
                </a:ext>
              </a:extLst>
            </p:cNvPr>
            <p:cNvSpPr txBox="1"/>
            <p:nvPr/>
          </p:nvSpPr>
          <p:spPr>
            <a:xfrm>
              <a:off x="5118376" y="5173308"/>
              <a:ext cx="1792477" cy="744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2500" dirty="0">
                  <a:solidFill>
                    <a:srgbClr val="1760C9"/>
                  </a:solidFill>
                  <a:latin typeface="Impact" panose="020B0806030902050204" pitchFamily="34" charset="0"/>
                </a:rPr>
                <a:t>FRAMEWORK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ko-KR" sz="11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pitchFamily="2" charset="-127"/>
                  <a:ea typeface="KoPub돋움체 Medium" pitchFamily="2" charset="-127"/>
                </a:rPr>
                <a:t>SPRING BOOT</a:t>
              </a:r>
              <a:endPara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itchFamily="2" charset="-127"/>
                <a:ea typeface="KoPub돋움체 Medium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D188A06-D338-4EC0-B3B4-E8089F1F15E8}"/>
                </a:ext>
              </a:extLst>
            </p:cNvPr>
            <p:cNvSpPr txBox="1"/>
            <p:nvPr/>
          </p:nvSpPr>
          <p:spPr>
            <a:xfrm>
              <a:off x="7813647" y="5173308"/>
              <a:ext cx="938077" cy="744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2500" dirty="0">
                  <a:solidFill>
                    <a:srgbClr val="1760C9"/>
                  </a:solidFill>
                  <a:latin typeface="Impact" panose="020B0806030902050204" pitchFamily="34" charset="0"/>
                </a:rPr>
                <a:t>WAS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ko-KR" sz="11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pitchFamily="2" charset="-127"/>
                  <a:ea typeface="KoPub돋움체 Medium" pitchFamily="2" charset="-127"/>
                </a:rPr>
                <a:t>TOMCAT 9.0</a:t>
              </a:r>
              <a:endPara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itchFamily="2" charset="-127"/>
                <a:ea typeface="KoPub돋움체 Medium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EC39E01-4AAF-400D-BA7F-6298522E796C}"/>
                </a:ext>
              </a:extLst>
            </p:cNvPr>
            <p:cNvSpPr txBox="1"/>
            <p:nvPr/>
          </p:nvSpPr>
          <p:spPr>
            <a:xfrm>
              <a:off x="10067580" y="5173308"/>
              <a:ext cx="966354" cy="7448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altLang="ko-KR" sz="2500" dirty="0">
                  <a:solidFill>
                    <a:srgbClr val="1760C9"/>
                  </a:solidFill>
                  <a:latin typeface="Impact" panose="020B0806030902050204" pitchFamily="34" charset="0"/>
                </a:rPr>
                <a:t>TOOLS</a:t>
              </a:r>
            </a:p>
            <a:p>
              <a:pPr algn="ctr">
                <a:lnSpc>
                  <a:spcPct val="120000"/>
                </a:lnSpc>
              </a:pPr>
              <a:r>
                <a:rPr lang="en-US" altLang="ko-KR" sz="11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KoPub돋움체 Medium" pitchFamily="2" charset="-127"/>
                  <a:ea typeface="KoPub돋움체 Medium" pitchFamily="2" charset="-127"/>
                </a:rPr>
                <a:t>ECLIPSE</a:t>
              </a:r>
              <a:endParaRPr lang="ko-KR" altLang="en-US" sz="11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KoPub돋움체 Medium" pitchFamily="2" charset="-127"/>
                <a:ea typeface="KoPub돋움체 Medium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35166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0FA527-EE48-46F9-B92E-F231D108E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개발일정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415480" y="1268760"/>
            <a:ext cx="9505056" cy="5256584"/>
            <a:chOff x="1415480" y="1340768"/>
            <a:chExt cx="9505056" cy="5256584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5480" y="1340768"/>
              <a:ext cx="9505056" cy="3815022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15480" y="2852936"/>
              <a:ext cx="9505056" cy="37444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419761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FDFA33-6F45-4C8E-A64F-FE7D89779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상세설계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C04152-627B-4575-A67B-D0EA00208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50" y="1052736"/>
            <a:ext cx="11701300" cy="5657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90603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476AF77B-3D03-4A71-9215-4116193D54E2}"/>
              </a:ext>
            </a:extLst>
          </p:cNvPr>
          <p:cNvCxnSpPr>
            <a:cxnSpLocks/>
          </p:cNvCxnSpPr>
          <p:nvPr/>
        </p:nvCxnSpPr>
        <p:spPr>
          <a:xfrm>
            <a:off x="10819782" y="3301154"/>
            <a:ext cx="0" cy="37811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직선 연결선 209">
            <a:extLst>
              <a:ext uri="{FF2B5EF4-FFF2-40B4-BE49-F238E27FC236}">
                <a16:creationId xmlns:a16="http://schemas.microsoft.com/office/drawing/2014/main" id="{476AF77B-3D03-4A71-9215-4116193D54E2}"/>
              </a:ext>
            </a:extLst>
          </p:cNvPr>
          <p:cNvCxnSpPr>
            <a:cxnSpLocks/>
          </p:cNvCxnSpPr>
          <p:nvPr/>
        </p:nvCxnSpPr>
        <p:spPr>
          <a:xfrm>
            <a:off x="8231981" y="3302794"/>
            <a:ext cx="0" cy="48180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연결선 106">
            <a:extLst>
              <a:ext uri="{FF2B5EF4-FFF2-40B4-BE49-F238E27FC236}">
                <a16:creationId xmlns:a16="http://schemas.microsoft.com/office/drawing/2014/main" id="{15253EEB-DC17-44B9-9B44-088C488D271B}"/>
              </a:ext>
            </a:extLst>
          </p:cNvPr>
          <p:cNvCxnSpPr/>
          <p:nvPr/>
        </p:nvCxnSpPr>
        <p:spPr>
          <a:xfrm>
            <a:off x="6103940" y="2710720"/>
            <a:ext cx="2198" cy="26823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15253EEB-DC17-44B9-9B44-088C488D271B}"/>
              </a:ext>
            </a:extLst>
          </p:cNvPr>
          <p:cNvCxnSpPr/>
          <p:nvPr/>
        </p:nvCxnSpPr>
        <p:spPr>
          <a:xfrm>
            <a:off x="4583832" y="3284984"/>
            <a:ext cx="0" cy="49822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:a16="http://schemas.microsoft.com/office/drawing/2014/main" id="{15253EEB-DC17-44B9-9B44-088C488D271B}"/>
              </a:ext>
            </a:extLst>
          </p:cNvPr>
          <p:cNvCxnSpPr/>
          <p:nvPr/>
        </p:nvCxnSpPr>
        <p:spPr>
          <a:xfrm>
            <a:off x="5725949" y="3284984"/>
            <a:ext cx="0" cy="498223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직선 연결선 218">
            <a:extLst>
              <a:ext uri="{FF2B5EF4-FFF2-40B4-BE49-F238E27FC236}">
                <a16:creationId xmlns:a16="http://schemas.microsoft.com/office/drawing/2014/main" id="{6E8A9D06-DD36-4031-A921-503830AFE5B1}"/>
              </a:ext>
            </a:extLst>
          </p:cNvPr>
          <p:cNvCxnSpPr>
            <a:cxnSpLocks/>
          </p:cNvCxnSpPr>
          <p:nvPr/>
        </p:nvCxnSpPr>
        <p:spPr>
          <a:xfrm>
            <a:off x="4070020" y="4991656"/>
            <a:ext cx="0" cy="766207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직선 연결선 217">
            <a:extLst>
              <a:ext uri="{FF2B5EF4-FFF2-40B4-BE49-F238E27FC236}">
                <a16:creationId xmlns:a16="http://schemas.microsoft.com/office/drawing/2014/main" id="{793F137A-D1E8-4C81-86A9-D97782837AC3}"/>
              </a:ext>
            </a:extLst>
          </p:cNvPr>
          <p:cNvCxnSpPr>
            <a:cxnSpLocks/>
          </p:cNvCxnSpPr>
          <p:nvPr/>
        </p:nvCxnSpPr>
        <p:spPr>
          <a:xfrm>
            <a:off x="431471" y="4991656"/>
            <a:ext cx="0" cy="980519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직선 연결선 191">
            <a:extLst>
              <a:ext uri="{FF2B5EF4-FFF2-40B4-BE49-F238E27FC236}">
                <a16:creationId xmlns:a16="http://schemas.microsoft.com/office/drawing/2014/main" id="{D82DB958-B838-46B6-AD14-A0648159792C}"/>
              </a:ext>
            </a:extLst>
          </p:cNvPr>
          <p:cNvCxnSpPr/>
          <p:nvPr/>
        </p:nvCxnSpPr>
        <p:spPr>
          <a:xfrm>
            <a:off x="2045494" y="3175000"/>
            <a:ext cx="0" cy="6096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직선 연결선 208">
            <a:extLst>
              <a:ext uri="{FF2B5EF4-FFF2-40B4-BE49-F238E27FC236}">
                <a16:creationId xmlns:a16="http://schemas.microsoft.com/office/drawing/2014/main" id="{15253EEB-DC17-44B9-9B44-088C488D271B}"/>
              </a:ext>
            </a:extLst>
          </p:cNvPr>
          <p:cNvCxnSpPr/>
          <p:nvPr/>
        </p:nvCxnSpPr>
        <p:spPr>
          <a:xfrm>
            <a:off x="3336131" y="3175000"/>
            <a:ext cx="0" cy="60960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F64054E2-671D-4753-8101-C6C4E4156033}"/>
              </a:ext>
            </a:extLst>
          </p:cNvPr>
          <p:cNvCxnSpPr/>
          <p:nvPr/>
        </p:nvCxnSpPr>
        <p:spPr>
          <a:xfrm>
            <a:off x="2927927" y="2272145"/>
            <a:ext cx="0" cy="45258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직선 연결선 167">
            <a:extLst>
              <a:ext uri="{FF2B5EF4-FFF2-40B4-BE49-F238E27FC236}">
                <a16:creationId xmlns:a16="http://schemas.microsoft.com/office/drawing/2014/main" id="{365F3517-EC31-4DCC-9061-38CA6B979619}"/>
              </a:ext>
            </a:extLst>
          </p:cNvPr>
          <p:cNvCxnSpPr/>
          <p:nvPr/>
        </p:nvCxnSpPr>
        <p:spPr>
          <a:xfrm>
            <a:off x="9273309" y="2272145"/>
            <a:ext cx="0" cy="452582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481F79D-92B1-4584-9737-90B328509B0A}"/>
              </a:ext>
            </a:extLst>
          </p:cNvPr>
          <p:cNvCxnSpPr>
            <a:cxnSpLocks/>
          </p:cNvCxnSpPr>
          <p:nvPr/>
        </p:nvCxnSpPr>
        <p:spPr>
          <a:xfrm>
            <a:off x="6096000" y="1459346"/>
            <a:ext cx="0" cy="27709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제목 5">
            <a:extLst>
              <a:ext uri="{FF2B5EF4-FFF2-40B4-BE49-F238E27FC236}">
                <a16:creationId xmlns:a16="http://schemas.microsoft.com/office/drawing/2014/main" id="{E97B2174-9C06-4FEF-9948-A99CE2CC0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 메뉴 구조도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C2C51B6-4048-4D62-A2DA-2F3246085D47}"/>
              </a:ext>
            </a:extLst>
          </p:cNvPr>
          <p:cNvSpPr/>
          <p:nvPr/>
        </p:nvSpPr>
        <p:spPr>
          <a:xfrm>
            <a:off x="5428444" y="1177584"/>
            <a:ext cx="1335112" cy="370593"/>
          </a:xfrm>
          <a:prstGeom prst="rect">
            <a:avLst/>
          </a:prstGeom>
          <a:blipFill>
            <a:blip r:embed="rId3"/>
            <a:stretch>
              <a:fillRect l="-2009" t="-81392" r="-12569" b="-87770"/>
            </a:stretch>
          </a:blipFill>
          <a:ln>
            <a:noFill/>
          </a:ln>
          <a:effectLst>
            <a:outerShdw dist="635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Impact" panose="020B0806030902050204" pitchFamily="34" charset="0"/>
                <a:ea typeface="KoPub돋움체 Bold" panose="02020603020101020101" pitchFamily="18" charset="-127"/>
              </a:rPr>
              <a:t>Main</a:t>
            </a:r>
            <a:endParaRPr lang="ko-KR" altLang="en-US" sz="1500" spc="-3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Impact" panose="020B0806030902050204" pitchFamily="34" charset="0"/>
              <a:ea typeface="KoPub돋움체 Bold" panose="020206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A4C864B-EFFE-49B3-92AD-25A61D18B2D0}"/>
              </a:ext>
            </a:extLst>
          </p:cNvPr>
          <p:cNvSpPr/>
          <p:nvPr/>
        </p:nvSpPr>
        <p:spPr>
          <a:xfrm>
            <a:off x="2420866" y="2008042"/>
            <a:ext cx="1021976" cy="347444"/>
          </a:xfrm>
          <a:prstGeom prst="rect">
            <a:avLst/>
          </a:prstGeom>
          <a:solidFill>
            <a:srgbClr val="1760C9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itchFamily="2" charset="-127"/>
                <a:ea typeface="KoPub돋움체 Medium" pitchFamily="2" charset="-127"/>
              </a:rPr>
              <a:t>사용자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67B6370C-CADE-46BA-AC5E-433EE49EC3E6}"/>
              </a:ext>
            </a:extLst>
          </p:cNvPr>
          <p:cNvSpPr/>
          <p:nvPr/>
        </p:nvSpPr>
        <p:spPr>
          <a:xfrm>
            <a:off x="8733309" y="1963219"/>
            <a:ext cx="1046287" cy="372637"/>
          </a:xfrm>
          <a:prstGeom prst="rect">
            <a:avLst/>
          </a:prstGeom>
          <a:solidFill>
            <a:srgbClr val="01B2A0"/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itchFamily="2" charset="-127"/>
                <a:ea typeface="KoPub돋움체 Medium" pitchFamily="2" charset="-127"/>
              </a:rPr>
              <a:t>관리자</a:t>
            </a: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9009A886-4236-40C3-9BB4-9F01DD4092B9}"/>
              </a:ext>
            </a:extLst>
          </p:cNvPr>
          <p:cNvSpPr/>
          <p:nvPr/>
        </p:nvSpPr>
        <p:spPr>
          <a:xfrm>
            <a:off x="685587" y="2953710"/>
            <a:ext cx="954953" cy="3474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itchFamily="2" charset="-127"/>
                <a:ea typeface="KoPub돋움체 Medium" pitchFamily="2" charset="-127"/>
              </a:rPr>
              <a:t>마이</a:t>
            </a:r>
            <a:endParaRPr lang="en-US" altLang="ko-KR" sz="10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KoPub돋움체 Medium" pitchFamily="2" charset="-127"/>
              <a:ea typeface="KoPub돋움체 Medium" pitchFamily="2" charset="-127"/>
            </a:endParaRPr>
          </a:p>
          <a:p>
            <a:pPr algn="ctr"/>
            <a:r>
              <a:rPr lang="ko-KR" altLang="en-US" sz="1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itchFamily="2" charset="-127"/>
                <a:ea typeface="KoPub돋움체 Medium" pitchFamily="2" charset="-127"/>
              </a:rPr>
              <a:t>페이지</a:t>
            </a: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58B32567-9EF4-4055-AE1C-910E25F5BDE0}"/>
              </a:ext>
            </a:extLst>
          </p:cNvPr>
          <p:cNvSpPr/>
          <p:nvPr/>
        </p:nvSpPr>
        <p:spPr>
          <a:xfrm>
            <a:off x="1961564" y="2953710"/>
            <a:ext cx="954953" cy="3474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itchFamily="2" charset="-127"/>
                <a:ea typeface="KoPub돋움체 Medium" pitchFamily="2" charset="-127"/>
              </a:rPr>
              <a:t>스토어</a:t>
            </a:r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30838140-5C4E-456C-8877-DFA29D7F18A2}"/>
              </a:ext>
            </a:extLst>
          </p:cNvPr>
          <p:cNvSpPr/>
          <p:nvPr/>
        </p:nvSpPr>
        <p:spPr>
          <a:xfrm>
            <a:off x="3237541" y="2953710"/>
            <a:ext cx="954953" cy="3474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itchFamily="2" charset="-127"/>
                <a:ea typeface="KoPub돋움체 Medium" pitchFamily="2" charset="-127"/>
              </a:rPr>
              <a:t>시공업체</a:t>
            </a: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67187399-EF99-4E01-82DD-619B3B3C8689}"/>
              </a:ext>
            </a:extLst>
          </p:cNvPr>
          <p:cNvSpPr/>
          <p:nvPr/>
        </p:nvSpPr>
        <p:spPr>
          <a:xfrm>
            <a:off x="4513517" y="2953710"/>
            <a:ext cx="954953" cy="3474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itchFamily="2" charset="-127"/>
                <a:ea typeface="KoPub돋움체 Medium" pitchFamily="2" charset="-127"/>
              </a:rPr>
              <a:t>이벤트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C63D1D9C-ABFA-40CE-94AB-F81C4D7C0C1C}"/>
              </a:ext>
            </a:extLst>
          </p:cNvPr>
          <p:cNvGrpSpPr/>
          <p:nvPr/>
        </p:nvGrpSpPr>
        <p:grpSpPr>
          <a:xfrm>
            <a:off x="389751" y="4890863"/>
            <a:ext cx="6118625" cy="243297"/>
            <a:chOff x="389751" y="4890863"/>
            <a:chExt cx="6118625" cy="243297"/>
          </a:xfrm>
        </p:grpSpPr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8EABF92B-8A1F-4C75-BEF2-CE3EA20E2D23}"/>
                </a:ext>
              </a:extLst>
            </p:cNvPr>
            <p:cNvSpPr/>
            <p:nvPr/>
          </p:nvSpPr>
          <p:spPr>
            <a:xfrm>
              <a:off x="389751" y="4890863"/>
              <a:ext cx="703943" cy="2432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rgbClr val="1760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85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itchFamily="2" charset="-127"/>
                  <a:ea typeface="KoPub돋움체 Medium" pitchFamily="2" charset="-127"/>
                </a:rPr>
                <a:t>문의내역</a:t>
              </a: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98BD54DF-1A09-42C1-AD1C-D21A84599BB0}"/>
                </a:ext>
              </a:extLst>
            </p:cNvPr>
            <p:cNvSpPr/>
            <p:nvPr/>
          </p:nvSpPr>
          <p:spPr>
            <a:xfrm>
              <a:off x="1292198" y="4890863"/>
              <a:ext cx="703943" cy="2432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rgbClr val="1760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85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itchFamily="2" charset="-127"/>
                  <a:ea typeface="KoPub돋움체 Medium" pitchFamily="2" charset="-127"/>
                </a:rPr>
                <a:t>회원정보 수정</a:t>
              </a: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891FF77C-48DD-4337-A69F-814AB6DBF8F5}"/>
                </a:ext>
              </a:extLst>
            </p:cNvPr>
            <p:cNvSpPr/>
            <p:nvPr/>
          </p:nvSpPr>
          <p:spPr>
            <a:xfrm>
              <a:off x="2194645" y="4890863"/>
              <a:ext cx="703943" cy="2432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rgbClr val="1760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85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itchFamily="2" charset="-127"/>
                  <a:ea typeface="KoPub돋움체 Medium" pitchFamily="2" charset="-127"/>
                </a:rPr>
                <a:t>구매내역 조회</a:t>
              </a: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ACE91CFD-E97C-4EA0-9F3E-001B31FDC200}"/>
                </a:ext>
              </a:extLst>
            </p:cNvPr>
            <p:cNvSpPr/>
            <p:nvPr/>
          </p:nvSpPr>
          <p:spPr>
            <a:xfrm>
              <a:off x="3097092" y="4890863"/>
              <a:ext cx="703943" cy="2432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rgbClr val="1760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85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itchFamily="2" charset="-127"/>
                  <a:ea typeface="KoPub돋움체 Medium" pitchFamily="2" charset="-127"/>
                </a:rPr>
                <a:t>장바구니</a:t>
              </a: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042A854F-BBDA-4AC2-990B-B5CEF194F00C}"/>
                </a:ext>
              </a:extLst>
            </p:cNvPr>
            <p:cNvSpPr/>
            <p:nvPr/>
          </p:nvSpPr>
          <p:spPr>
            <a:xfrm>
              <a:off x="3999539" y="4890863"/>
              <a:ext cx="703943" cy="2432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rgbClr val="1760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85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itchFamily="2" charset="-127"/>
                  <a:ea typeface="KoPub돋움체 Medium" pitchFamily="2" charset="-127"/>
                </a:rPr>
                <a:t>문의내역</a:t>
              </a: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1DB12E49-D7CA-4C38-AAEA-10B7B5D7F4EC}"/>
                </a:ext>
              </a:extLst>
            </p:cNvPr>
            <p:cNvSpPr/>
            <p:nvPr/>
          </p:nvSpPr>
          <p:spPr>
            <a:xfrm>
              <a:off x="4901986" y="4890863"/>
              <a:ext cx="703943" cy="2432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rgbClr val="1760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85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itchFamily="2" charset="-127"/>
                  <a:ea typeface="KoPub돋움체 Medium" pitchFamily="2" charset="-127"/>
                </a:rPr>
                <a:t>시공업체 등록</a:t>
              </a: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038066E5-8D34-4992-87D3-D9569D1F067F}"/>
                </a:ext>
              </a:extLst>
            </p:cNvPr>
            <p:cNvSpPr/>
            <p:nvPr/>
          </p:nvSpPr>
          <p:spPr>
            <a:xfrm>
              <a:off x="5804433" y="4890863"/>
              <a:ext cx="703943" cy="2432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rgbClr val="1760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85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itchFamily="2" charset="-127"/>
                  <a:ea typeface="KoPub돋움체 Medium" pitchFamily="2" charset="-127"/>
                </a:rPr>
                <a:t>고객센터</a:t>
              </a:r>
            </a:p>
          </p:txBody>
        </p:sp>
      </p:grp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B9D10B0A-6A1A-4348-8A55-9B973AED0D76}"/>
              </a:ext>
            </a:extLst>
          </p:cNvPr>
          <p:cNvSpPr/>
          <p:nvPr/>
        </p:nvSpPr>
        <p:spPr>
          <a:xfrm>
            <a:off x="10904961" y="3546823"/>
            <a:ext cx="732546" cy="243297"/>
          </a:xfrm>
          <a:prstGeom prst="rect">
            <a:avLst/>
          </a:prstGeom>
          <a:solidFill>
            <a:schemeClr val="bg1"/>
          </a:solidFill>
          <a:ln w="3175">
            <a:solidFill>
              <a:srgbClr val="1760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85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760C9"/>
                </a:solidFill>
                <a:latin typeface="KoPub돋움체 Medium" pitchFamily="2" charset="-127"/>
                <a:ea typeface="KoPub돋움체 Medium" pitchFamily="2" charset="-127"/>
              </a:rPr>
              <a:t>배송현황</a:t>
            </a:r>
            <a:endParaRPr lang="en-US" altLang="ko-KR" sz="85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760C9"/>
              </a:solidFill>
              <a:latin typeface="KoPub돋움체 Medium" pitchFamily="2" charset="-127"/>
              <a:ea typeface="KoPub돋움체 Medium" pitchFamily="2" charset="-127"/>
            </a:endParaRPr>
          </a:p>
          <a:p>
            <a:pPr algn="ctr"/>
            <a:r>
              <a:rPr lang="en-US" altLang="ko-KR" sz="85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760C9"/>
                </a:solidFill>
                <a:latin typeface="KoPub돋움체 Medium" pitchFamily="2" charset="-127"/>
                <a:ea typeface="KoPub돋움체 Medium" pitchFamily="2" charset="-127"/>
              </a:rPr>
              <a:t>(</a:t>
            </a:r>
            <a:r>
              <a:rPr lang="ko-KR" altLang="en-US" sz="85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760C9"/>
                </a:solidFill>
                <a:latin typeface="KoPub돋움체 Medium" pitchFamily="2" charset="-127"/>
                <a:ea typeface="KoPub돋움체 Medium" pitchFamily="2" charset="-127"/>
              </a:rPr>
              <a:t>저장</a:t>
            </a:r>
            <a:r>
              <a:rPr lang="en-US" altLang="ko-KR" sz="85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760C9"/>
                </a:solidFill>
                <a:latin typeface="KoPub돋움체 Medium" pitchFamily="2" charset="-127"/>
                <a:ea typeface="KoPub돋움체 Medium" pitchFamily="2" charset="-127"/>
              </a:rPr>
              <a:t>/</a:t>
            </a:r>
            <a:r>
              <a:rPr lang="ko-KR" altLang="en-US" sz="85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760C9"/>
                </a:solidFill>
                <a:latin typeface="KoPub돋움체 Medium" pitchFamily="2" charset="-127"/>
                <a:ea typeface="KoPub돋움체 Medium" pitchFamily="2" charset="-127"/>
              </a:rPr>
              <a:t>삭제</a:t>
            </a:r>
            <a:r>
              <a:rPr lang="en-US" altLang="ko-KR" sz="85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760C9"/>
                </a:solidFill>
                <a:latin typeface="KoPub돋움체 Medium" pitchFamily="2" charset="-127"/>
                <a:ea typeface="KoPub돋움체 Medium" pitchFamily="2" charset="-127"/>
              </a:rPr>
              <a:t>)</a:t>
            </a:r>
            <a:endParaRPr lang="ko-KR" altLang="en-US" sz="85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760C9"/>
              </a:solidFill>
              <a:latin typeface="KoPub돋움체 Medium" pitchFamily="2" charset="-127"/>
              <a:ea typeface="KoPub돋움체 Medium" pitchFamily="2" charset="-127"/>
            </a:endParaRPr>
          </a:p>
        </p:txBody>
      </p: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F347625D-E112-4680-A482-0994D1983FBE}"/>
              </a:ext>
            </a:extLst>
          </p:cNvPr>
          <p:cNvGrpSpPr/>
          <p:nvPr/>
        </p:nvGrpSpPr>
        <p:grpSpPr>
          <a:xfrm>
            <a:off x="6865971" y="4890863"/>
            <a:ext cx="4780962" cy="243297"/>
            <a:chOff x="389751" y="4890863"/>
            <a:chExt cx="5216178" cy="243297"/>
          </a:xfrm>
        </p:grpSpPr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3136B758-480C-42B9-B48C-46B1CBFFEC4C}"/>
                </a:ext>
              </a:extLst>
            </p:cNvPr>
            <p:cNvSpPr/>
            <p:nvPr/>
          </p:nvSpPr>
          <p:spPr>
            <a:xfrm>
              <a:off x="389751" y="4890863"/>
              <a:ext cx="703943" cy="2432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rgbClr val="01B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85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itchFamily="2" charset="-127"/>
                  <a:ea typeface="KoPub돋움체 Medium" pitchFamily="2" charset="-127"/>
                </a:rPr>
                <a:t>카테고리</a:t>
              </a: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051DAB8F-5C2C-432D-A008-1109895466AF}"/>
                </a:ext>
              </a:extLst>
            </p:cNvPr>
            <p:cNvSpPr/>
            <p:nvPr/>
          </p:nvSpPr>
          <p:spPr>
            <a:xfrm>
              <a:off x="1292198" y="4890863"/>
              <a:ext cx="703943" cy="2432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rgbClr val="01B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85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itchFamily="2" charset="-127"/>
                  <a:ea typeface="KoPub돋움체 Medium" pitchFamily="2" charset="-127"/>
                </a:rPr>
                <a:t>상품명</a:t>
              </a:r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411DAD54-3180-4D71-B27C-A58F777B3E54}"/>
                </a:ext>
              </a:extLst>
            </p:cNvPr>
            <p:cNvSpPr/>
            <p:nvPr/>
          </p:nvSpPr>
          <p:spPr>
            <a:xfrm>
              <a:off x="2194645" y="4890863"/>
              <a:ext cx="703943" cy="2432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rgbClr val="01B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85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itchFamily="2" charset="-127"/>
                  <a:ea typeface="KoPub돋움체 Medium" pitchFamily="2" charset="-127"/>
                </a:rPr>
                <a:t>수량</a:t>
              </a:r>
            </a:p>
          </p:txBody>
        </p:sp>
        <p:sp>
          <p:nvSpPr>
            <p:cNvPr id="162" name="직사각형 161">
              <a:extLst>
                <a:ext uri="{FF2B5EF4-FFF2-40B4-BE49-F238E27FC236}">
                  <a16:creationId xmlns:a16="http://schemas.microsoft.com/office/drawing/2014/main" id="{04CCBE2F-A104-4953-A450-2C3ECE0BEA9A}"/>
                </a:ext>
              </a:extLst>
            </p:cNvPr>
            <p:cNvSpPr/>
            <p:nvPr/>
          </p:nvSpPr>
          <p:spPr>
            <a:xfrm>
              <a:off x="3097092" y="4890863"/>
              <a:ext cx="703943" cy="2432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rgbClr val="01B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85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itchFamily="2" charset="-127"/>
                  <a:ea typeface="KoPub돋움체 Medium" pitchFamily="2" charset="-127"/>
                </a:rPr>
                <a:t>브랜드</a:t>
              </a:r>
            </a:p>
          </p:txBody>
        </p: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D14CFBBC-1B21-43E5-9C91-8E93F546ADF7}"/>
                </a:ext>
              </a:extLst>
            </p:cNvPr>
            <p:cNvSpPr/>
            <p:nvPr/>
          </p:nvSpPr>
          <p:spPr>
            <a:xfrm>
              <a:off x="3999539" y="4890863"/>
              <a:ext cx="703943" cy="2432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rgbClr val="01B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85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itchFamily="2" charset="-127"/>
                  <a:ea typeface="KoPub돋움체 Medium" pitchFamily="2" charset="-127"/>
                </a:rPr>
                <a:t>제품사진</a:t>
              </a:r>
            </a:p>
          </p:txBody>
        </p: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B53065B2-766C-4729-9E6C-230715FDE37F}"/>
                </a:ext>
              </a:extLst>
            </p:cNvPr>
            <p:cNvSpPr/>
            <p:nvPr/>
          </p:nvSpPr>
          <p:spPr>
            <a:xfrm>
              <a:off x="4901986" y="4890863"/>
              <a:ext cx="703943" cy="2432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rgbClr val="01B2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85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돋움체 Medium" pitchFamily="2" charset="-127"/>
                  <a:ea typeface="KoPub돋움체 Medium" pitchFamily="2" charset="-127"/>
                </a:rPr>
                <a:t>판매가</a:t>
              </a:r>
            </a:p>
          </p:txBody>
        </p:sp>
      </p:grp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8E569F95-AB54-415B-BD20-3F1025A08BA8}"/>
              </a:ext>
            </a:extLst>
          </p:cNvPr>
          <p:cNvCxnSpPr>
            <a:cxnSpLocks/>
            <a:stCxn id="9" idx="0"/>
            <a:endCxn id="41" idx="0"/>
          </p:cNvCxnSpPr>
          <p:nvPr/>
        </p:nvCxnSpPr>
        <p:spPr>
          <a:xfrm rot="5400000" flipH="1" flipV="1">
            <a:off x="6071742" y="-1176668"/>
            <a:ext cx="44823" cy="6324599"/>
          </a:xfrm>
          <a:prstGeom prst="bentConnector3">
            <a:avLst>
              <a:gd name="adj1" fmla="val 610006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78F1D5F4-AC02-48C2-9407-A51004B11D2E}"/>
              </a:ext>
            </a:extLst>
          </p:cNvPr>
          <p:cNvCxnSpPr>
            <a:stCxn id="95" idx="0"/>
            <a:endCxn id="99" idx="0"/>
          </p:cNvCxnSpPr>
          <p:nvPr/>
        </p:nvCxnSpPr>
        <p:spPr>
          <a:xfrm rot="5400000" flipH="1" flipV="1">
            <a:off x="3077029" y="1039745"/>
            <a:ext cx="12700" cy="3827930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B67E94E4-7313-45E4-BC6C-A3D2B67A2BF0}"/>
              </a:ext>
            </a:extLst>
          </p:cNvPr>
          <p:cNvCxnSpPr>
            <a:stCxn id="97" idx="0"/>
            <a:endCxn id="98" idx="0"/>
          </p:cNvCxnSpPr>
          <p:nvPr/>
        </p:nvCxnSpPr>
        <p:spPr>
          <a:xfrm rot="5400000" flipH="1" flipV="1">
            <a:off x="3077029" y="2315722"/>
            <a:ext cx="12700" cy="1275977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8ADCFDC2-587D-44BA-950D-B7446BF98D15}"/>
              </a:ext>
            </a:extLst>
          </p:cNvPr>
          <p:cNvCxnSpPr>
            <a:cxnSpLocks/>
            <a:stCxn id="77" idx="0"/>
            <a:endCxn id="80" idx="0"/>
          </p:cNvCxnSpPr>
          <p:nvPr/>
        </p:nvCxnSpPr>
        <p:spPr>
          <a:xfrm rot="5400000" flipH="1" flipV="1">
            <a:off x="9256452" y="1040706"/>
            <a:ext cx="12700" cy="3826009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88E84008-555C-462A-B838-A321D2BF6BB9}"/>
              </a:ext>
            </a:extLst>
          </p:cNvPr>
          <p:cNvCxnSpPr>
            <a:stCxn id="78" idx="0"/>
            <a:endCxn id="79" idx="0"/>
          </p:cNvCxnSpPr>
          <p:nvPr/>
        </p:nvCxnSpPr>
        <p:spPr>
          <a:xfrm rot="5400000" flipH="1" flipV="1">
            <a:off x="9256452" y="2316042"/>
            <a:ext cx="12700" cy="1275336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D3AA15EA-3774-42FD-86DE-6F9D5E0E3AF7}"/>
              </a:ext>
            </a:extLst>
          </p:cNvPr>
          <p:cNvCxnSpPr>
            <a:stCxn id="63" idx="1"/>
            <a:endCxn id="101" idx="1"/>
          </p:cNvCxnSpPr>
          <p:nvPr/>
        </p:nvCxnSpPr>
        <p:spPr>
          <a:xfrm rot="10800000" flipV="1">
            <a:off x="2183971" y="3661559"/>
            <a:ext cx="12700" cy="341550"/>
          </a:xfrm>
          <a:prstGeom prst="bentConnector3">
            <a:avLst>
              <a:gd name="adj1" fmla="val 1181252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D00871AB-2F7D-40F7-9A8C-589425587050}"/>
              </a:ext>
            </a:extLst>
          </p:cNvPr>
          <p:cNvCxnSpPr>
            <a:stCxn id="103" idx="1"/>
            <a:endCxn id="105" idx="1"/>
          </p:cNvCxnSpPr>
          <p:nvPr/>
        </p:nvCxnSpPr>
        <p:spPr>
          <a:xfrm rot="10800000" flipV="1">
            <a:off x="3459948" y="3661559"/>
            <a:ext cx="12700" cy="683100"/>
          </a:xfrm>
          <a:prstGeom prst="bentConnector3">
            <a:avLst>
              <a:gd name="adj1" fmla="val 1068748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D3939DC3-7AEE-4CEF-BFD5-17957167270A}"/>
              </a:ext>
            </a:extLst>
          </p:cNvPr>
          <p:cNvCxnSpPr/>
          <p:nvPr/>
        </p:nvCxnSpPr>
        <p:spPr>
          <a:xfrm rot="10800000" flipV="1">
            <a:off x="4715148" y="3661559"/>
            <a:ext cx="12700" cy="341550"/>
          </a:xfrm>
          <a:prstGeom prst="bentConnector3">
            <a:avLst>
              <a:gd name="adj1" fmla="val 1125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연결선: 꺾임 45">
            <a:extLst>
              <a:ext uri="{FF2B5EF4-FFF2-40B4-BE49-F238E27FC236}">
                <a16:creationId xmlns:a16="http://schemas.microsoft.com/office/drawing/2014/main" id="{A81EA0B0-1010-4588-AB99-1FAC5659085C}"/>
              </a:ext>
            </a:extLst>
          </p:cNvPr>
          <p:cNvCxnSpPr>
            <a:cxnSpLocks/>
            <a:stCxn id="135" idx="1"/>
            <a:endCxn id="136" idx="1"/>
          </p:cNvCxnSpPr>
          <p:nvPr/>
        </p:nvCxnSpPr>
        <p:spPr>
          <a:xfrm rot="10800000" flipV="1">
            <a:off x="8363714" y="3661559"/>
            <a:ext cx="12700" cy="341550"/>
          </a:xfrm>
          <a:prstGeom prst="bentConnector3">
            <a:avLst>
              <a:gd name="adj1" fmla="val 1143748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D4F055AB-1F5D-4D2C-A6A0-56ACCA277AC1}"/>
              </a:ext>
            </a:extLst>
          </p:cNvPr>
          <p:cNvCxnSpPr>
            <a:stCxn id="104" idx="1"/>
            <a:endCxn id="105" idx="1"/>
          </p:cNvCxnSpPr>
          <p:nvPr/>
        </p:nvCxnSpPr>
        <p:spPr>
          <a:xfrm rot="10800000" flipV="1">
            <a:off x="3459948" y="4003109"/>
            <a:ext cx="12700" cy="341550"/>
          </a:xfrm>
          <a:prstGeom prst="bentConnector3">
            <a:avLst>
              <a:gd name="adj1" fmla="val 1068748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C25C40CD-1080-4453-80CF-8E7C95B5CBFC}"/>
              </a:ext>
            </a:extLst>
          </p:cNvPr>
          <p:cNvCxnSpPr>
            <a:stCxn id="131" idx="1"/>
            <a:endCxn id="133" idx="1"/>
          </p:cNvCxnSpPr>
          <p:nvPr/>
        </p:nvCxnSpPr>
        <p:spPr>
          <a:xfrm rot="10800000" flipV="1">
            <a:off x="558800" y="5506502"/>
            <a:ext cx="12700" cy="683100"/>
          </a:xfrm>
          <a:prstGeom prst="bentConnector3">
            <a:avLst>
              <a:gd name="adj1" fmla="val 1087504"/>
            </a:avLst>
          </a:prstGeom>
          <a:ln w="6350">
            <a:solidFill>
              <a:schemeClr val="bg1">
                <a:lumMod val="7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408FAA0C-BEB2-42A7-AFF4-A30B236D3D64}"/>
              </a:ext>
            </a:extLst>
          </p:cNvPr>
          <p:cNvCxnSpPr>
            <a:stCxn id="132" idx="1"/>
            <a:endCxn id="133" idx="1"/>
          </p:cNvCxnSpPr>
          <p:nvPr/>
        </p:nvCxnSpPr>
        <p:spPr>
          <a:xfrm rot="10800000" flipV="1">
            <a:off x="558800" y="5848052"/>
            <a:ext cx="12700" cy="341550"/>
          </a:xfrm>
          <a:prstGeom prst="bentConnector3">
            <a:avLst>
              <a:gd name="adj1" fmla="val 1087496"/>
            </a:avLst>
          </a:prstGeom>
          <a:ln w="6350">
            <a:solidFill>
              <a:schemeClr val="bg1">
                <a:lumMod val="7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A34D62FA-7EB9-4286-94AF-AE9BF562896E}"/>
              </a:ext>
            </a:extLst>
          </p:cNvPr>
          <p:cNvCxnSpPr>
            <a:stCxn id="127" idx="1"/>
            <a:endCxn id="128" idx="1"/>
          </p:cNvCxnSpPr>
          <p:nvPr/>
        </p:nvCxnSpPr>
        <p:spPr>
          <a:xfrm rot="10800000" flipV="1">
            <a:off x="4168589" y="5506502"/>
            <a:ext cx="12700" cy="341550"/>
          </a:xfrm>
          <a:prstGeom prst="bentConnector3">
            <a:avLst>
              <a:gd name="adj1" fmla="val 862504"/>
            </a:avLst>
          </a:prstGeom>
          <a:ln w="6350">
            <a:solidFill>
              <a:schemeClr val="bg1">
                <a:lumMod val="7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2D1A82D5-3865-4650-A8C3-451A7EFA2AA0}"/>
              </a:ext>
            </a:extLst>
          </p:cNvPr>
          <p:cNvCxnSpPr>
            <a:stCxn id="118" idx="0"/>
            <a:endCxn id="125" idx="0"/>
          </p:cNvCxnSpPr>
          <p:nvPr/>
        </p:nvCxnSpPr>
        <p:spPr>
          <a:xfrm rot="5400000" flipH="1" flipV="1">
            <a:off x="3449064" y="2183522"/>
            <a:ext cx="12700" cy="5414682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7CA5B682-B499-4EC3-B71C-FF8CEEBF018A}"/>
              </a:ext>
            </a:extLst>
          </p:cNvPr>
          <p:cNvCxnSpPr>
            <a:cxnSpLocks/>
            <a:stCxn id="119" idx="0"/>
            <a:endCxn id="124" idx="0"/>
          </p:cNvCxnSpPr>
          <p:nvPr/>
        </p:nvCxnSpPr>
        <p:spPr>
          <a:xfrm rot="5400000" flipH="1" flipV="1">
            <a:off x="3449064" y="3085969"/>
            <a:ext cx="12700" cy="3609788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68597229-29E3-4C75-B143-E9390B9217AC}"/>
              </a:ext>
            </a:extLst>
          </p:cNvPr>
          <p:cNvCxnSpPr>
            <a:stCxn id="120" idx="0"/>
            <a:endCxn id="123" idx="0"/>
          </p:cNvCxnSpPr>
          <p:nvPr/>
        </p:nvCxnSpPr>
        <p:spPr>
          <a:xfrm rot="5400000" flipH="1" flipV="1">
            <a:off x="3449064" y="3988416"/>
            <a:ext cx="12700" cy="1804894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연결선: 꺾임 172">
            <a:extLst>
              <a:ext uri="{FF2B5EF4-FFF2-40B4-BE49-F238E27FC236}">
                <a16:creationId xmlns:a16="http://schemas.microsoft.com/office/drawing/2014/main" id="{98F150C9-AEE5-4839-9499-F0AD89D58703}"/>
              </a:ext>
            </a:extLst>
          </p:cNvPr>
          <p:cNvCxnSpPr>
            <a:stCxn id="121" idx="0"/>
            <a:endCxn id="125" idx="0"/>
          </p:cNvCxnSpPr>
          <p:nvPr/>
        </p:nvCxnSpPr>
        <p:spPr>
          <a:xfrm rot="5400000" flipH="1" flipV="1">
            <a:off x="4802734" y="3537193"/>
            <a:ext cx="12700" cy="2707341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" name="연결선: 꺾임 174">
            <a:extLst>
              <a:ext uri="{FF2B5EF4-FFF2-40B4-BE49-F238E27FC236}">
                <a16:creationId xmlns:a16="http://schemas.microsoft.com/office/drawing/2014/main" id="{F917860A-2A1E-4D75-846E-D37EBC7844A3}"/>
              </a:ext>
            </a:extLst>
          </p:cNvPr>
          <p:cNvCxnSpPr>
            <a:stCxn id="158" idx="0"/>
            <a:endCxn id="164" idx="0"/>
          </p:cNvCxnSpPr>
          <p:nvPr/>
        </p:nvCxnSpPr>
        <p:spPr>
          <a:xfrm rot="5400000" flipH="1" flipV="1">
            <a:off x="9256452" y="2822987"/>
            <a:ext cx="12700" cy="4135753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연결선: 꺾임 176">
            <a:extLst>
              <a:ext uri="{FF2B5EF4-FFF2-40B4-BE49-F238E27FC236}">
                <a16:creationId xmlns:a16="http://schemas.microsoft.com/office/drawing/2014/main" id="{4C161B43-E9D9-4FC2-B404-6E6B3AF6F34C}"/>
              </a:ext>
            </a:extLst>
          </p:cNvPr>
          <p:cNvCxnSpPr>
            <a:stCxn id="159" idx="0"/>
            <a:endCxn id="163" idx="0"/>
          </p:cNvCxnSpPr>
          <p:nvPr/>
        </p:nvCxnSpPr>
        <p:spPr>
          <a:xfrm rot="5400000" flipH="1" flipV="1">
            <a:off x="9256452" y="3650138"/>
            <a:ext cx="12700" cy="2481451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연결선: 꺾임 178">
            <a:extLst>
              <a:ext uri="{FF2B5EF4-FFF2-40B4-BE49-F238E27FC236}">
                <a16:creationId xmlns:a16="http://schemas.microsoft.com/office/drawing/2014/main" id="{F170D6E5-ED38-423D-8397-945B0E9476C7}"/>
              </a:ext>
            </a:extLst>
          </p:cNvPr>
          <p:cNvCxnSpPr>
            <a:stCxn id="160" idx="0"/>
            <a:endCxn id="162" idx="0"/>
          </p:cNvCxnSpPr>
          <p:nvPr/>
        </p:nvCxnSpPr>
        <p:spPr>
          <a:xfrm rot="5400000" flipH="1" flipV="1">
            <a:off x="9256452" y="4477288"/>
            <a:ext cx="12700" cy="827151"/>
          </a:xfrm>
          <a:prstGeom prst="bentConnector3">
            <a:avLst>
              <a:gd name="adj1" fmla="val 180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818A8DAF-13EE-4707-8050-A64897353007}"/>
              </a:ext>
            </a:extLst>
          </p:cNvPr>
          <p:cNvGrpSpPr/>
          <p:nvPr/>
        </p:nvGrpSpPr>
        <p:grpSpPr>
          <a:xfrm>
            <a:off x="2183971" y="3539910"/>
            <a:ext cx="732546" cy="584847"/>
            <a:chOff x="1714819" y="3556847"/>
            <a:chExt cx="732546" cy="584847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0C54FC87-0AAE-4D99-8D28-0E3921C387DF}"/>
                </a:ext>
              </a:extLst>
            </p:cNvPr>
            <p:cNvSpPr/>
            <p:nvPr/>
          </p:nvSpPr>
          <p:spPr>
            <a:xfrm>
              <a:off x="1714819" y="3556847"/>
              <a:ext cx="732546" cy="24329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1760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85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1760C9"/>
                  </a:solidFill>
                  <a:latin typeface="KoPub돋움체 Medium" pitchFamily="2" charset="-127"/>
                  <a:ea typeface="KoPub돋움체 Medium" pitchFamily="2" charset="-127"/>
                </a:rPr>
                <a:t>구매하기</a:t>
              </a:r>
            </a:p>
          </p:txBody>
        </p: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AE0C0EC7-7DA0-4DC1-8E9D-029CDC7CE377}"/>
                </a:ext>
              </a:extLst>
            </p:cNvPr>
            <p:cNvSpPr/>
            <p:nvPr/>
          </p:nvSpPr>
          <p:spPr>
            <a:xfrm>
              <a:off x="1714819" y="3898397"/>
              <a:ext cx="732546" cy="24329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1760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85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1760C9"/>
                  </a:solidFill>
                  <a:latin typeface="KoPub돋움체 Medium" pitchFamily="2" charset="-127"/>
                  <a:ea typeface="KoPub돋움체 Medium" pitchFamily="2" charset="-127"/>
                </a:rPr>
                <a:t>장바구니</a:t>
              </a: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C77A2147-619C-482F-ACE1-67E70F48F701}"/>
              </a:ext>
            </a:extLst>
          </p:cNvPr>
          <p:cNvGrpSpPr/>
          <p:nvPr/>
        </p:nvGrpSpPr>
        <p:grpSpPr>
          <a:xfrm>
            <a:off x="3459948" y="3539910"/>
            <a:ext cx="732546" cy="926397"/>
            <a:chOff x="1714819" y="3556847"/>
            <a:chExt cx="732546" cy="926397"/>
          </a:xfrm>
        </p:grpSpPr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5B94165D-95A0-42FA-8DA8-7D4FAD3A13E7}"/>
                </a:ext>
              </a:extLst>
            </p:cNvPr>
            <p:cNvSpPr/>
            <p:nvPr/>
          </p:nvSpPr>
          <p:spPr>
            <a:xfrm>
              <a:off x="1714819" y="3556847"/>
              <a:ext cx="732546" cy="24329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1760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85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1760C9"/>
                  </a:solidFill>
                  <a:latin typeface="KoPub돋움체 Medium" pitchFamily="2" charset="-127"/>
                  <a:ea typeface="KoPub돋움체 Medium" pitchFamily="2" charset="-127"/>
                </a:rPr>
                <a:t>시공조회</a:t>
              </a:r>
            </a:p>
          </p:txBody>
        </p: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7F34C20E-1DC4-4A55-B0BB-4D15A44FD81F}"/>
                </a:ext>
              </a:extLst>
            </p:cNvPr>
            <p:cNvSpPr/>
            <p:nvPr/>
          </p:nvSpPr>
          <p:spPr>
            <a:xfrm>
              <a:off x="1714819" y="3898397"/>
              <a:ext cx="732546" cy="24329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1760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85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1760C9"/>
                  </a:solidFill>
                  <a:latin typeface="KoPub돋움체 Medium" pitchFamily="2" charset="-127"/>
                  <a:ea typeface="KoPub돋움체 Medium" pitchFamily="2" charset="-127"/>
                </a:rPr>
                <a:t>예약문의</a:t>
              </a:r>
            </a:p>
          </p:txBody>
        </p:sp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1E9E8405-88E2-4F26-88CE-0BF69266435A}"/>
                </a:ext>
              </a:extLst>
            </p:cNvPr>
            <p:cNvSpPr/>
            <p:nvPr/>
          </p:nvSpPr>
          <p:spPr>
            <a:xfrm>
              <a:off x="1714819" y="4239947"/>
              <a:ext cx="732546" cy="24329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1760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85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1760C9"/>
                  </a:solidFill>
                  <a:latin typeface="KoPub돋움체 Medium" pitchFamily="2" charset="-127"/>
                  <a:ea typeface="KoPub돋움체 Medium" pitchFamily="2" charset="-127"/>
                </a:rPr>
                <a:t>작성</a:t>
              </a: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75E26A1C-8A09-4E86-8E4D-59DA3FFE64B6}"/>
              </a:ext>
            </a:extLst>
          </p:cNvPr>
          <p:cNvGrpSpPr/>
          <p:nvPr/>
        </p:nvGrpSpPr>
        <p:grpSpPr>
          <a:xfrm>
            <a:off x="4735925" y="3539910"/>
            <a:ext cx="732546" cy="584847"/>
            <a:chOff x="1714819" y="3556847"/>
            <a:chExt cx="732546" cy="584847"/>
          </a:xfrm>
        </p:grpSpPr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7DA04E62-B17A-43D7-8A6A-ABCDB0739B52}"/>
                </a:ext>
              </a:extLst>
            </p:cNvPr>
            <p:cNvSpPr/>
            <p:nvPr/>
          </p:nvSpPr>
          <p:spPr>
            <a:xfrm>
              <a:off x="1714819" y="3556847"/>
              <a:ext cx="732546" cy="24329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1760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85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1760C9"/>
                  </a:solidFill>
                  <a:latin typeface="KoPub돋움체 Medium" pitchFamily="2" charset="-127"/>
                  <a:ea typeface="KoPub돋움체 Medium" pitchFamily="2" charset="-127"/>
                </a:rPr>
                <a:t>이벤트 조회</a:t>
              </a: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0952B4AF-A9DA-4DFA-9D56-911ADB42C46E}"/>
                </a:ext>
              </a:extLst>
            </p:cNvPr>
            <p:cNvSpPr/>
            <p:nvPr/>
          </p:nvSpPr>
          <p:spPr>
            <a:xfrm>
              <a:off x="1714819" y="3898397"/>
              <a:ext cx="732546" cy="24329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1760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850" b="1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1760C9"/>
                  </a:solidFill>
                  <a:latin typeface="KoPub돋움체 Medium" pitchFamily="2" charset="-127"/>
                  <a:ea typeface="KoPub돋움체 Medium" pitchFamily="2" charset="-127"/>
                </a:rPr>
                <a:t>관련 이벤트  댓글</a:t>
              </a:r>
              <a:endParaRPr lang="ko-KR" altLang="en-US" sz="85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760C9"/>
                </a:solidFill>
                <a:latin typeface="KoPub돋움체 Medium" pitchFamily="2" charset="-127"/>
                <a:ea typeface="KoPub돋움체 Medium" pitchFamily="2" charset="-127"/>
              </a:endParaRPr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3DEAFEAC-0D9E-46A2-A9DF-C82FB58076D7}"/>
              </a:ext>
            </a:extLst>
          </p:cNvPr>
          <p:cNvGrpSpPr/>
          <p:nvPr/>
        </p:nvGrpSpPr>
        <p:grpSpPr>
          <a:xfrm>
            <a:off x="8363714" y="3539910"/>
            <a:ext cx="732546" cy="584847"/>
            <a:chOff x="1714819" y="3556847"/>
            <a:chExt cx="732546" cy="584847"/>
          </a:xfrm>
          <a:solidFill>
            <a:schemeClr val="bg1"/>
          </a:solidFill>
        </p:grpSpPr>
        <p:sp>
          <p:nvSpPr>
            <p:cNvPr id="135" name="직사각형 134">
              <a:extLst>
                <a:ext uri="{FF2B5EF4-FFF2-40B4-BE49-F238E27FC236}">
                  <a16:creationId xmlns:a16="http://schemas.microsoft.com/office/drawing/2014/main" id="{A60439B1-6102-4B29-A30A-D5FABF8B9195}"/>
                </a:ext>
              </a:extLst>
            </p:cNvPr>
            <p:cNvSpPr/>
            <p:nvPr/>
          </p:nvSpPr>
          <p:spPr>
            <a:xfrm>
              <a:off x="1714819" y="3556847"/>
              <a:ext cx="732546" cy="243297"/>
            </a:xfrm>
            <a:prstGeom prst="rect">
              <a:avLst/>
            </a:prstGeom>
            <a:grpFill/>
            <a:ln w="3175">
              <a:solidFill>
                <a:srgbClr val="1760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85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1760C9"/>
                  </a:solidFill>
                  <a:latin typeface="KoPub돋움체 Medium" pitchFamily="2" charset="-127"/>
                  <a:ea typeface="KoPub돋움체 Medium" pitchFamily="2" charset="-127"/>
                </a:rPr>
                <a:t>가격</a:t>
              </a:r>
              <a:r>
                <a:rPr lang="en-US" altLang="ko-KR" sz="85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1760C9"/>
                  </a:solidFill>
                  <a:latin typeface="KoPub돋움체 Medium" pitchFamily="2" charset="-127"/>
                  <a:ea typeface="KoPub돋움체 Medium" pitchFamily="2" charset="-127"/>
                </a:rPr>
                <a:t>(</a:t>
              </a:r>
              <a:r>
                <a:rPr lang="ko-KR" altLang="en-US" sz="85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1760C9"/>
                  </a:solidFill>
                  <a:latin typeface="KoPub돋움체 Medium" pitchFamily="2" charset="-127"/>
                  <a:ea typeface="KoPub돋움체 Medium" pitchFamily="2" charset="-127"/>
                </a:rPr>
                <a:t>수정</a:t>
              </a:r>
              <a:r>
                <a:rPr lang="en-US" altLang="ko-KR" sz="85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1760C9"/>
                  </a:solidFill>
                  <a:latin typeface="KoPub돋움체 Medium" pitchFamily="2" charset="-127"/>
                  <a:ea typeface="KoPub돋움체 Medium" pitchFamily="2" charset="-127"/>
                </a:rPr>
                <a:t>/</a:t>
              </a:r>
              <a:r>
                <a:rPr lang="ko-KR" altLang="en-US" sz="85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1760C9"/>
                  </a:solidFill>
                  <a:latin typeface="KoPub돋움체 Medium" pitchFamily="2" charset="-127"/>
                  <a:ea typeface="KoPub돋움체 Medium" pitchFamily="2" charset="-127"/>
                </a:rPr>
                <a:t>삭제</a:t>
              </a:r>
              <a:r>
                <a:rPr lang="en-US" altLang="ko-KR" sz="85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1760C9"/>
                  </a:solidFill>
                  <a:latin typeface="KoPub돋움체 Medium" pitchFamily="2" charset="-127"/>
                  <a:ea typeface="KoPub돋움체 Medium" pitchFamily="2" charset="-127"/>
                </a:rPr>
                <a:t>)</a:t>
              </a:r>
              <a:endParaRPr lang="ko-KR" altLang="en-US" sz="85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760C9"/>
                </a:solidFill>
                <a:latin typeface="KoPub돋움체 Medium" pitchFamily="2" charset="-127"/>
                <a:ea typeface="KoPub돋움체 Medium" pitchFamily="2" charset="-127"/>
              </a:endParaRPr>
            </a:p>
          </p:txBody>
        </p:sp>
        <p:sp>
          <p:nvSpPr>
            <p:cNvPr id="136" name="직사각형 135">
              <a:extLst>
                <a:ext uri="{FF2B5EF4-FFF2-40B4-BE49-F238E27FC236}">
                  <a16:creationId xmlns:a16="http://schemas.microsoft.com/office/drawing/2014/main" id="{28C2919B-436F-46DD-8D88-6F243310BE86}"/>
                </a:ext>
              </a:extLst>
            </p:cNvPr>
            <p:cNvSpPr/>
            <p:nvPr/>
          </p:nvSpPr>
          <p:spPr>
            <a:xfrm>
              <a:off x="1714819" y="3898397"/>
              <a:ext cx="732546" cy="243297"/>
            </a:xfrm>
            <a:prstGeom prst="rect">
              <a:avLst/>
            </a:prstGeom>
            <a:grpFill/>
            <a:ln w="3175">
              <a:solidFill>
                <a:srgbClr val="1760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85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1760C9"/>
                  </a:solidFill>
                  <a:latin typeface="KoPub돋움체 Medium" pitchFamily="2" charset="-127"/>
                  <a:ea typeface="KoPub돋움체 Medium" pitchFamily="2" charset="-127"/>
                </a:rPr>
                <a:t>재고</a:t>
              </a:r>
              <a:r>
                <a:rPr lang="en-US" altLang="ko-KR" sz="85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1760C9"/>
                  </a:solidFill>
                  <a:latin typeface="KoPub돋움체 Medium" pitchFamily="2" charset="-127"/>
                  <a:ea typeface="KoPub돋움체 Medium" pitchFamily="2" charset="-127"/>
                </a:rPr>
                <a:t>(</a:t>
              </a:r>
              <a:r>
                <a:rPr lang="ko-KR" altLang="en-US" sz="85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1760C9"/>
                  </a:solidFill>
                  <a:latin typeface="KoPub돋움체 Medium" pitchFamily="2" charset="-127"/>
                  <a:ea typeface="KoPub돋움체 Medium" pitchFamily="2" charset="-127"/>
                </a:rPr>
                <a:t>수정</a:t>
              </a:r>
              <a:r>
                <a:rPr lang="en-US" altLang="ko-KR" sz="85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1760C9"/>
                  </a:solidFill>
                  <a:latin typeface="KoPub돋움체 Medium" pitchFamily="2" charset="-127"/>
                  <a:ea typeface="KoPub돋움체 Medium" pitchFamily="2" charset="-127"/>
                </a:rPr>
                <a:t>/</a:t>
              </a:r>
              <a:r>
                <a:rPr lang="ko-KR" altLang="en-US" sz="85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1760C9"/>
                  </a:solidFill>
                  <a:latin typeface="KoPub돋움체 Medium" pitchFamily="2" charset="-127"/>
                  <a:ea typeface="KoPub돋움체 Medium" pitchFamily="2" charset="-127"/>
                </a:rPr>
                <a:t>삭제</a:t>
              </a:r>
              <a:r>
                <a:rPr lang="en-US" altLang="ko-KR" sz="850" b="1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1760C9"/>
                  </a:solidFill>
                  <a:latin typeface="KoPub돋움체 Medium" pitchFamily="2" charset="-127"/>
                  <a:ea typeface="KoPub돋움체 Medium" pitchFamily="2" charset="-127"/>
                </a:rPr>
                <a:t>)</a:t>
              </a:r>
              <a:endParaRPr lang="ko-KR" altLang="en-US" sz="85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760C9"/>
                </a:solidFill>
                <a:latin typeface="KoPub돋움체 Medium" pitchFamily="2" charset="-127"/>
                <a:ea typeface="KoPub돋움체 Medium" pitchFamily="2" charset="-127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id="{1376171E-28EA-4767-A1E8-D7B1AFEE822D}"/>
              </a:ext>
            </a:extLst>
          </p:cNvPr>
          <p:cNvGrpSpPr/>
          <p:nvPr/>
        </p:nvGrpSpPr>
        <p:grpSpPr>
          <a:xfrm>
            <a:off x="4168589" y="5384853"/>
            <a:ext cx="534894" cy="584847"/>
            <a:chOff x="1714819" y="3556847"/>
            <a:chExt cx="732546" cy="584847"/>
          </a:xfrm>
          <a:solidFill>
            <a:schemeClr val="bg1"/>
          </a:solidFill>
        </p:grpSpPr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52F8F3F6-8496-4C68-AD1D-F46C430BE1D7}"/>
                </a:ext>
              </a:extLst>
            </p:cNvPr>
            <p:cNvSpPr/>
            <p:nvPr/>
          </p:nvSpPr>
          <p:spPr>
            <a:xfrm>
              <a:off x="1714819" y="3556847"/>
              <a:ext cx="732546" cy="243297"/>
            </a:xfrm>
            <a:prstGeom prst="rect">
              <a:avLst/>
            </a:prstGeom>
            <a:grp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8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돋움체 Medium" pitchFamily="2" charset="-127"/>
                  <a:ea typeface="KoPub돋움체 Medium" pitchFamily="2" charset="-127"/>
                </a:rPr>
                <a:t>시공문의</a:t>
              </a:r>
            </a:p>
          </p:txBody>
        </p:sp>
        <p:sp>
          <p:nvSpPr>
            <p:cNvPr id="128" name="직사각형 127">
              <a:extLst>
                <a:ext uri="{FF2B5EF4-FFF2-40B4-BE49-F238E27FC236}">
                  <a16:creationId xmlns:a16="http://schemas.microsoft.com/office/drawing/2014/main" id="{553332BE-B498-4CC0-8CD8-6B626E274229}"/>
                </a:ext>
              </a:extLst>
            </p:cNvPr>
            <p:cNvSpPr/>
            <p:nvPr/>
          </p:nvSpPr>
          <p:spPr>
            <a:xfrm>
              <a:off x="1714819" y="3898397"/>
              <a:ext cx="732546" cy="243297"/>
            </a:xfrm>
            <a:prstGeom prst="rect">
              <a:avLst/>
            </a:prstGeom>
            <a:grp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8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돋움체 Medium" pitchFamily="2" charset="-127"/>
                  <a:ea typeface="KoPub돋움체 Medium" pitchFamily="2" charset="-127"/>
                </a:rPr>
                <a:t>일반문의</a:t>
              </a:r>
            </a:p>
          </p:txBody>
        </p:sp>
      </p:grp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E00CFDA9-4DDD-446B-A5DC-2A81B01C3C0F}"/>
              </a:ext>
            </a:extLst>
          </p:cNvPr>
          <p:cNvGrpSpPr/>
          <p:nvPr/>
        </p:nvGrpSpPr>
        <p:grpSpPr>
          <a:xfrm>
            <a:off x="558800" y="5384853"/>
            <a:ext cx="534894" cy="926397"/>
            <a:chOff x="1714819" y="3556847"/>
            <a:chExt cx="732546" cy="926397"/>
          </a:xfrm>
          <a:solidFill>
            <a:schemeClr val="bg1"/>
          </a:solidFill>
        </p:grpSpPr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BA8784FE-0AFB-44C8-92DC-F9CEB94E323B}"/>
                </a:ext>
              </a:extLst>
            </p:cNvPr>
            <p:cNvSpPr/>
            <p:nvPr/>
          </p:nvSpPr>
          <p:spPr>
            <a:xfrm>
              <a:off x="1714819" y="3556847"/>
              <a:ext cx="732546" cy="243297"/>
            </a:xfrm>
            <a:prstGeom prst="rect">
              <a:avLst/>
            </a:prstGeom>
            <a:grp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8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돋움체 Medium" pitchFamily="2" charset="-127"/>
                  <a:ea typeface="KoPub돋움체 Medium" pitchFamily="2" charset="-127"/>
                </a:rPr>
                <a:t>일반문의</a:t>
              </a:r>
            </a:p>
          </p:txBody>
        </p:sp>
        <p:sp>
          <p:nvSpPr>
            <p:cNvPr id="132" name="직사각형 131">
              <a:extLst>
                <a:ext uri="{FF2B5EF4-FFF2-40B4-BE49-F238E27FC236}">
                  <a16:creationId xmlns:a16="http://schemas.microsoft.com/office/drawing/2014/main" id="{E431F9D9-3EF0-4B62-B435-023E8D444579}"/>
                </a:ext>
              </a:extLst>
            </p:cNvPr>
            <p:cNvSpPr/>
            <p:nvPr/>
          </p:nvSpPr>
          <p:spPr>
            <a:xfrm>
              <a:off x="1714819" y="3898397"/>
              <a:ext cx="732546" cy="243297"/>
            </a:xfrm>
            <a:prstGeom prst="rect">
              <a:avLst/>
            </a:prstGeom>
            <a:grp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8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돋움체 Medium" pitchFamily="2" charset="-127"/>
                  <a:ea typeface="KoPub돋움체 Medium" pitchFamily="2" charset="-127"/>
                </a:rPr>
                <a:t>시공문의</a:t>
              </a:r>
            </a:p>
          </p:txBody>
        </p:sp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E30F0E82-9663-40AA-B09B-06D45EB90A4A}"/>
                </a:ext>
              </a:extLst>
            </p:cNvPr>
            <p:cNvSpPr/>
            <p:nvPr/>
          </p:nvSpPr>
          <p:spPr>
            <a:xfrm>
              <a:off x="1714819" y="4239947"/>
              <a:ext cx="732546" cy="243297"/>
            </a:xfrm>
            <a:prstGeom prst="rect">
              <a:avLst/>
            </a:prstGeom>
            <a:grp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800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lumMod val="50000"/>
                    </a:schemeClr>
                  </a:solidFill>
                  <a:latin typeface="KoPub돋움체 Medium" pitchFamily="2" charset="-127"/>
                  <a:ea typeface="KoPub돋움체 Medium" pitchFamily="2" charset="-127"/>
                </a:rPr>
                <a:t>작성 댓글</a:t>
              </a:r>
              <a:endParaRPr lang="ko-KR" altLang="en-US" sz="8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lumMod val="50000"/>
                  </a:schemeClr>
                </a:solidFill>
                <a:latin typeface="KoPub돋움체 Medium" pitchFamily="2" charset="-127"/>
                <a:ea typeface="KoPub돋움체 Medium" pitchFamily="2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76544E54-A38E-426D-AD57-A7B7D80A5C54}"/>
              </a:ext>
            </a:extLst>
          </p:cNvPr>
          <p:cNvGrpSpPr/>
          <p:nvPr/>
        </p:nvGrpSpPr>
        <p:grpSpPr>
          <a:xfrm>
            <a:off x="6865971" y="2953710"/>
            <a:ext cx="4780962" cy="347444"/>
            <a:chOff x="687507" y="2524295"/>
            <a:chExt cx="4780962" cy="347444"/>
          </a:xfrm>
        </p:grpSpPr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F7968CCB-CEC5-4031-A7DC-24D872C2FCFF}"/>
                </a:ext>
              </a:extLst>
            </p:cNvPr>
            <p:cNvSpPr/>
            <p:nvPr/>
          </p:nvSpPr>
          <p:spPr>
            <a:xfrm>
              <a:off x="687507" y="2524295"/>
              <a:ext cx="954953" cy="347444"/>
            </a:xfrm>
            <a:prstGeom prst="rect">
              <a:avLst/>
            </a:prstGeom>
            <a:solidFill>
              <a:srgbClr val="01B2A0">
                <a:alpha val="20000"/>
              </a:srgb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itchFamily="2" charset="-127"/>
                  <a:ea typeface="KoPub돋움체 Medium" pitchFamily="2" charset="-127"/>
                </a:rPr>
                <a:t>상품등록</a:t>
              </a: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2D7B8298-4560-4039-9232-1EAB9B98CC0F}"/>
                </a:ext>
              </a:extLst>
            </p:cNvPr>
            <p:cNvSpPr/>
            <p:nvPr/>
          </p:nvSpPr>
          <p:spPr>
            <a:xfrm>
              <a:off x="1962843" y="2524295"/>
              <a:ext cx="954953" cy="347444"/>
            </a:xfrm>
            <a:prstGeom prst="rect">
              <a:avLst/>
            </a:prstGeom>
            <a:solidFill>
              <a:srgbClr val="01B2A0">
                <a:alpha val="20000"/>
              </a:srgb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itchFamily="2" charset="-127"/>
                  <a:ea typeface="KoPub돋움체 Medium" pitchFamily="2" charset="-127"/>
                </a:rPr>
                <a:t>상품삭제</a:t>
              </a: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20A1E689-A39B-4D03-A907-7E8C118639A5}"/>
                </a:ext>
              </a:extLst>
            </p:cNvPr>
            <p:cNvSpPr/>
            <p:nvPr/>
          </p:nvSpPr>
          <p:spPr>
            <a:xfrm>
              <a:off x="3238179" y="2524295"/>
              <a:ext cx="954953" cy="347444"/>
            </a:xfrm>
            <a:prstGeom prst="rect">
              <a:avLst/>
            </a:prstGeom>
            <a:solidFill>
              <a:srgbClr val="01B2A0">
                <a:alpha val="20000"/>
              </a:srgb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itchFamily="2" charset="-127"/>
                  <a:ea typeface="KoPub돋움체 Medium" pitchFamily="2" charset="-127"/>
                </a:rPr>
                <a:t>시공업체</a:t>
              </a: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432381C1-9583-4F50-9DAD-973302639CF1}"/>
                </a:ext>
              </a:extLst>
            </p:cNvPr>
            <p:cNvSpPr/>
            <p:nvPr/>
          </p:nvSpPr>
          <p:spPr>
            <a:xfrm>
              <a:off x="4513516" y="2524295"/>
              <a:ext cx="954953" cy="347444"/>
            </a:xfrm>
            <a:prstGeom prst="rect">
              <a:avLst/>
            </a:prstGeom>
            <a:solidFill>
              <a:srgbClr val="01B2A0">
                <a:alpha val="20000"/>
              </a:srgbClr>
            </a:solidFill>
            <a:ln w="3175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spc="-5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KoPub돋움체 Medium" pitchFamily="2" charset="-127"/>
                  <a:ea typeface="KoPub돋움체 Medium" pitchFamily="2" charset="-127"/>
                </a:rPr>
                <a:t>배송관리</a:t>
              </a:r>
            </a:p>
          </p:txBody>
        </p:sp>
      </p:grpSp>
      <p:cxnSp>
        <p:nvCxnSpPr>
          <p:cNvPr id="216" name="직선 연결선 215">
            <a:extLst>
              <a:ext uri="{FF2B5EF4-FFF2-40B4-BE49-F238E27FC236}">
                <a16:creationId xmlns:a16="http://schemas.microsoft.com/office/drawing/2014/main" id="{52CA036C-CA1A-453C-BB73-BB099FB84161}"/>
              </a:ext>
            </a:extLst>
          </p:cNvPr>
          <p:cNvCxnSpPr>
            <a:cxnSpLocks/>
          </p:cNvCxnSpPr>
          <p:nvPr/>
        </p:nvCxnSpPr>
        <p:spPr>
          <a:xfrm>
            <a:off x="7349797" y="3301401"/>
            <a:ext cx="0" cy="136584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직선 연결선 216">
            <a:extLst>
              <a:ext uri="{FF2B5EF4-FFF2-40B4-BE49-F238E27FC236}">
                <a16:creationId xmlns:a16="http://schemas.microsoft.com/office/drawing/2014/main" id="{2EB14077-7931-4775-9B5D-8033154E0DC8}"/>
              </a:ext>
            </a:extLst>
          </p:cNvPr>
          <p:cNvCxnSpPr>
            <a:cxnSpLocks/>
          </p:cNvCxnSpPr>
          <p:nvPr/>
        </p:nvCxnSpPr>
        <p:spPr>
          <a:xfrm>
            <a:off x="1179906" y="3301401"/>
            <a:ext cx="0" cy="1365849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67187399-EF99-4E01-82DD-619B3B3C8689}"/>
              </a:ext>
            </a:extLst>
          </p:cNvPr>
          <p:cNvSpPr/>
          <p:nvPr/>
        </p:nvSpPr>
        <p:spPr>
          <a:xfrm>
            <a:off x="5655634" y="2953710"/>
            <a:ext cx="954953" cy="3474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KoPub돋움체 Medium" pitchFamily="2" charset="-127"/>
                <a:ea typeface="KoPub돋움체 Medium" pitchFamily="2" charset="-127"/>
              </a:rPr>
              <a:t>커뮤니티</a:t>
            </a:r>
            <a:endParaRPr lang="ko-KR" altLang="en-US" sz="10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/>
              </a:solidFill>
              <a:latin typeface="KoPub돋움체 Medium" pitchFamily="2" charset="-127"/>
              <a:ea typeface="KoPub돋움체 Medium" pitchFamily="2" charset="-127"/>
            </a:endParaRPr>
          </a:p>
        </p:txBody>
      </p:sp>
      <p:cxnSp>
        <p:nvCxnSpPr>
          <p:cNvPr id="88" name="연결선: 꺾임 42">
            <a:extLst>
              <a:ext uri="{FF2B5EF4-FFF2-40B4-BE49-F238E27FC236}">
                <a16:creationId xmlns:a16="http://schemas.microsoft.com/office/drawing/2014/main" id="{D3939DC3-7AEE-4CEF-BFD5-17957167270A}"/>
              </a:ext>
            </a:extLst>
          </p:cNvPr>
          <p:cNvCxnSpPr/>
          <p:nvPr/>
        </p:nvCxnSpPr>
        <p:spPr>
          <a:xfrm rot="10800000" flipV="1">
            <a:off x="5857265" y="3661559"/>
            <a:ext cx="12700" cy="341550"/>
          </a:xfrm>
          <a:prstGeom prst="bentConnector3">
            <a:avLst>
              <a:gd name="adj1" fmla="val 1125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그룹 88">
            <a:extLst>
              <a:ext uri="{FF2B5EF4-FFF2-40B4-BE49-F238E27FC236}">
                <a16:creationId xmlns:a16="http://schemas.microsoft.com/office/drawing/2014/main" id="{75E26A1C-8A09-4E86-8E4D-59DA3FFE64B6}"/>
              </a:ext>
            </a:extLst>
          </p:cNvPr>
          <p:cNvGrpSpPr/>
          <p:nvPr/>
        </p:nvGrpSpPr>
        <p:grpSpPr>
          <a:xfrm>
            <a:off x="5878042" y="3539910"/>
            <a:ext cx="732546" cy="584847"/>
            <a:chOff x="1714819" y="3556847"/>
            <a:chExt cx="732546" cy="584847"/>
          </a:xfrm>
        </p:grpSpPr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7DA04E62-B17A-43D7-8A6A-ABCDB0739B52}"/>
                </a:ext>
              </a:extLst>
            </p:cNvPr>
            <p:cNvSpPr/>
            <p:nvPr/>
          </p:nvSpPr>
          <p:spPr>
            <a:xfrm>
              <a:off x="1714819" y="3556847"/>
              <a:ext cx="732546" cy="24329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1760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850" b="1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1760C9"/>
                  </a:solidFill>
                  <a:latin typeface="KoPub돋움체 Medium" pitchFamily="2" charset="-127"/>
                  <a:ea typeface="KoPub돋움체 Medium" pitchFamily="2" charset="-127"/>
                </a:rPr>
                <a:t>커뮤니티 글 작성</a:t>
              </a:r>
              <a:endParaRPr lang="ko-KR" altLang="en-US" sz="85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760C9"/>
                </a:solidFill>
                <a:latin typeface="KoPub돋움체 Medium" pitchFamily="2" charset="-127"/>
                <a:ea typeface="KoPub돋움체 Medium" pitchFamily="2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0952B4AF-A9DA-4DFA-9D56-911ADB42C46E}"/>
                </a:ext>
              </a:extLst>
            </p:cNvPr>
            <p:cNvSpPr/>
            <p:nvPr/>
          </p:nvSpPr>
          <p:spPr>
            <a:xfrm>
              <a:off x="1714819" y="3898397"/>
              <a:ext cx="732546" cy="24329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rgbClr val="1760C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ko-KR" altLang="en-US" sz="850" b="1" spc="-50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1760C9"/>
                  </a:solidFill>
                  <a:latin typeface="KoPub돋움체 Medium" pitchFamily="2" charset="-127"/>
                  <a:ea typeface="KoPub돋움체 Medium" pitchFamily="2" charset="-127"/>
                </a:rPr>
                <a:t>커뮤니티 댓글</a:t>
              </a:r>
              <a:endParaRPr lang="ko-KR" altLang="en-US" sz="850" b="1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760C9"/>
                </a:solidFill>
                <a:latin typeface="KoPub돋움체 Medium" pitchFamily="2" charset="-127"/>
                <a:ea typeface="KoPub돋움체 Medium" pitchFamily="2" charset="-127"/>
              </a:endParaRPr>
            </a:p>
          </p:txBody>
        </p:sp>
      </p:grpSp>
      <p:cxnSp>
        <p:nvCxnSpPr>
          <p:cNvPr id="100" name="직선 연결선 99">
            <a:extLst>
              <a:ext uri="{FF2B5EF4-FFF2-40B4-BE49-F238E27FC236}">
                <a16:creationId xmlns:a16="http://schemas.microsoft.com/office/drawing/2014/main" id="{15253EEB-DC17-44B9-9B44-088C488D271B}"/>
              </a:ext>
            </a:extLst>
          </p:cNvPr>
          <p:cNvCxnSpPr/>
          <p:nvPr/>
        </p:nvCxnSpPr>
        <p:spPr>
          <a:xfrm flipH="1">
            <a:off x="5008297" y="2724727"/>
            <a:ext cx="1085856" cy="2481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직사각형 111">
            <a:extLst>
              <a:ext uri="{FF2B5EF4-FFF2-40B4-BE49-F238E27FC236}">
                <a16:creationId xmlns:a16="http://schemas.microsoft.com/office/drawing/2014/main" id="{B9D10B0A-6A1A-4348-8A55-9B973AED0D76}"/>
              </a:ext>
            </a:extLst>
          </p:cNvPr>
          <p:cNvSpPr/>
          <p:nvPr/>
        </p:nvSpPr>
        <p:spPr>
          <a:xfrm>
            <a:off x="9624249" y="3550708"/>
            <a:ext cx="732546" cy="243297"/>
          </a:xfrm>
          <a:prstGeom prst="rect">
            <a:avLst/>
          </a:prstGeom>
          <a:solidFill>
            <a:schemeClr val="bg1"/>
          </a:solidFill>
          <a:ln w="3175">
            <a:solidFill>
              <a:srgbClr val="1760C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9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760C9"/>
                </a:solidFill>
                <a:latin typeface="KoPub돋움체 Medium" pitchFamily="2" charset="-127"/>
                <a:ea typeface="KoPub돋움체 Medium" pitchFamily="2" charset="-127"/>
              </a:rPr>
              <a:t>조회</a:t>
            </a:r>
            <a:r>
              <a:rPr lang="en-US" altLang="ko-KR" sz="9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760C9"/>
                </a:solidFill>
                <a:latin typeface="KoPub돋움체 Medium" pitchFamily="2" charset="-127"/>
                <a:ea typeface="KoPub돋움체 Medium" pitchFamily="2" charset="-127"/>
              </a:rPr>
              <a:t>/</a:t>
            </a:r>
            <a:r>
              <a:rPr lang="ko-KR" altLang="en-US" sz="9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760C9"/>
                </a:solidFill>
                <a:latin typeface="KoPub돋움체 Medium" pitchFamily="2" charset="-127"/>
                <a:ea typeface="KoPub돋움체 Medium" pitchFamily="2" charset="-127"/>
              </a:rPr>
              <a:t>수정</a:t>
            </a:r>
            <a:r>
              <a:rPr lang="en-US" altLang="ko-KR" sz="9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760C9"/>
                </a:solidFill>
                <a:latin typeface="KoPub돋움체 Medium" pitchFamily="2" charset="-127"/>
                <a:ea typeface="KoPub돋움체 Medium" pitchFamily="2" charset="-127"/>
              </a:rPr>
              <a:t>/</a:t>
            </a:r>
            <a:r>
              <a:rPr lang="ko-KR" altLang="en-US" sz="900" b="1" spc="-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760C9"/>
                </a:solidFill>
                <a:latin typeface="KoPub돋움체 Medium" pitchFamily="2" charset="-127"/>
                <a:ea typeface="KoPub돋움체 Medium" pitchFamily="2" charset="-127"/>
              </a:rPr>
              <a:t>삭제</a:t>
            </a:r>
            <a:endParaRPr lang="ko-KR" altLang="en-US" sz="900" b="1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1760C9"/>
              </a:solidFill>
              <a:latin typeface="KoPub돋움체 Medium" pitchFamily="2" charset="-127"/>
              <a:ea typeface="KoPub돋움체 Medium" pitchFamily="2" charset="-127"/>
            </a:endParaRPr>
          </a:p>
        </p:txBody>
      </p: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476AF77B-3D03-4A71-9215-4116193D54E2}"/>
              </a:ext>
            </a:extLst>
          </p:cNvPr>
          <p:cNvCxnSpPr>
            <a:cxnSpLocks/>
          </p:cNvCxnSpPr>
          <p:nvPr/>
        </p:nvCxnSpPr>
        <p:spPr>
          <a:xfrm>
            <a:off x="9527619" y="3294240"/>
            <a:ext cx="0" cy="37811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15253EEB-DC17-44B9-9B44-088C488D271B}"/>
              </a:ext>
            </a:extLst>
          </p:cNvPr>
          <p:cNvCxnSpPr/>
          <p:nvPr/>
        </p:nvCxnSpPr>
        <p:spPr>
          <a:xfrm>
            <a:off x="9527619" y="3661558"/>
            <a:ext cx="9677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15253EEB-DC17-44B9-9B44-088C488D271B}"/>
              </a:ext>
            </a:extLst>
          </p:cNvPr>
          <p:cNvCxnSpPr/>
          <p:nvPr/>
        </p:nvCxnSpPr>
        <p:spPr>
          <a:xfrm>
            <a:off x="10819782" y="3668472"/>
            <a:ext cx="96773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84503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420532A4-8870-47E4-A00C-7EB266083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1150" y="1700808"/>
            <a:ext cx="3726173" cy="23762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FF675A8-9FAD-4435-B2BD-4D5E451344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049" y="1658327"/>
            <a:ext cx="3740969" cy="241874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0B3198A-A59D-4911-A10C-ECB642742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웹 주요기능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890EB8F-8563-461B-8F47-7EEFD49D84C6}"/>
              </a:ext>
            </a:extLst>
          </p:cNvPr>
          <p:cNvGrpSpPr/>
          <p:nvPr/>
        </p:nvGrpSpPr>
        <p:grpSpPr>
          <a:xfrm>
            <a:off x="801475" y="1419225"/>
            <a:ext cx="10589050" cy="3073878"/>
            <a:chOff x="1025515" y="1495425"/>
            <a:chExt cx="10589050" cy="3073878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3D53F4F-A9F4-4423-B919-80A342DFA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515" y="1495425"/>
              <a:ext cx="5245525" cy="3073878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8DBBDCD-6330-47D0-89BC-A5DFD227D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9040" y="1495425"/>
              <a:ext cx="5245525" cy="3073878"/>
            </a:xfrm>
            <a:prstGeom prst="rect">
              <a:avLst/>
            </a:prstGeom>
          </p:spPr>
        </p:pic>
      </p:grp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D089ABC-C3FA-425D-946A-D9BC9D3EA0E1}"/>
              </a:ext>
            </a:extLst>
          </p:cNvPr>
          <p:cNvSpPr/>
          <p:nvPr/>
        </p:nvSpPr>
        <p:spPr>
          <a:xfrm>
            <a:off x="1047749" y="4540728"/>
            <a:ext cx="4752976" cy="313765"/>
          </a:xfrm>
          <a:prstGeom prst="roundRect">
            <a:avLst>
              <a:gd name="adj" fmla="val 50000"/>
            </a:avLst>
          </a:prstGeom>
          <a:solidFill>
            <a:srgbClr val="176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itchFamily="2" charset="-127"/>
                <a:ea typeface="KoPub돋움체 Medium" pitchFamily="2" charset="-127"/>
              </a:rPr>
              <a:t>1. </a:t>
            </a:r>
            <a:r>
              <a:rPr lang="ko-KR" altLang="en-US" sz="1200" b="1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itchFamily="2" charset="-127"/>
                <a:ea typeface="KoPub돋움체 Medium" pitchFamily="2" charset="-127"/>
              </a:rPr>
              <a:t>회원가입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AAF83034-9475-4223-A03E-629107FAF001}"/>
              </a:ext>
            </a:extLst>
          </p:cNvPr>
          <p:cNvSpPr/>
          <p:nvPr/>
        </p:nvSpPr>
        <p:spPr>
          <a:xfrm>
            <a:off x="6391274" y="4540728"/>
            <a:ext cx="4752976" cy="313765"/>
          </a:xfrm>
          <a:prstGeom prst="roundRect">
            <a:avLst>
              <a:gd name="adj" fmla="val 50000"/>
            </a:avLst>
          </a:prstGeom>
          <a:solidFill>
            <a:srgbClr val="1760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itchFamily="2" charset="-127"/>
                <a:ea typeface="KoPub돋움체 Medium" pitchFamily="2" charset="-127"/>
              </a:rPr>
              <a:t>2. </a:t>
            </a:r>
            <a:r>
              <a:rPr lang="ko-KR" altLang="en-US" sz="1200" b="1" spc="-3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KoPub돋움체 Medium" pitchFamily="2" charset="-127"/>
                <a:ea typeface="KoPub돋움체 Medium" pitchFamily="2" charset="-127"/>
              </a:rPr>
              <a:t>로그인 관리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B1D9D4A-975B-4753-A63E-1E1BB327E807}"/>
              </a:ext>
            </a:extLst>
          </p:cNvPr>
          <p:cNvSpPr/>
          <p:nvPr/>
        </p:nvSpPr>
        <p:spPr>
          <a:xfrm>
            <a:off x="1047749" y="4931253"/>
            <a:ext cx="4752976" cy="1393347"/>
          </a:xfrm>
          <a:prstGeom prst="roundRect">
            <a:avLst>
              <a:gd name="adj" fmla="val 5566"/>
            </a:avLst>
          </a:prstGeom>
          <a:solidFill>
            <a:schemeClr val="bg1">
              <a:lumMod val="95000"/>
              <a:alpha val="50000"/>
            </a:schemeClr>
          </a:solidFill>
          <a:ln w="63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6F449E73-8049-4979-BA02-7B08150E4EAA}"/>
              </a:ext>
            </a:extLst>
          </p:cNvPr>
          <p:cNvSpPr/>
          <p:nvPr/>
        </p:nvSpPr>
        <p:spPr>
          <a:xfrm>
            <a:off x="6391274" y="4931253"/>
            <a:ext cx="4752976" cy="1393347"/>
          </a:xfrm>
          <a:prstGeom prst="roundRect">
            <a:avLst>
              <a:gd name="adj" fmla="val 6249"/>
            </a:avLst>
          </a:prstGeom>
          <a:solidFill>
            <a:schemeClr val="bg1">
              <a:lumMod val="95000"/>
              <a:alpha val="50000"/>
            </a:schemeClr>
          </a:solidFill>
          <a:ln w="63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맑은 고딕" panose="020B0503020000020004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1D73E8-4105-488C-8A72-84DD4337D9E0}"/>
              </a:ext>
            </a:extLst>
          </p:cNvPr>
          <p:cNvSpPr txBox="1"/>
          <p:nvPr/>
        </p:nvSpPr>
        <p:spPr>
          <a:xfrm>
            <a:off x="1236123" y="5007496"/>
            <a:ext cx="1297150" cy="1141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회원 닉네임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이메일</a:t>
            </a: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/ID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비밀번호</a:t>
            </a: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/</a:t>
            </a: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확인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64CD91-4F35-493C-B656-B3EB46E41A54}"/>
              </a:ext>
            </a:extLst>
          </p:cNvPr>
          <p:cNvSpPr txBox="1"/>
          <p:nvPr/>
        </p:nvSpPr>
        <p:spPr>
          <a:xfrm>
            <a:off x="3424237" y="5007496"/>
            <a:ext cx="2371162" cy="772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기타 </a:t>
            </a: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: Email</a:t>
            </a: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주소</a:t>
            </a: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, </a:t>
            </a: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인증번호 등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개인정보수집 및 위탁약관동의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F74519-58BD-4EEA-8C21-2127780304BB}"/>
              </a:ext>
            </a:extLst>
          </p:cNvPr>
          <p:cNvSpPr txBox="1"/>
          <p:nvPr/>
        </p:nvSpPr>
        <p:spPr>
          <a:xfrm>
            <a:off x="6617748" y="5007496"/>
            <a:ext cx="1787669" cy="772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아이디</a:t>
            </a: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/</a:t>
            </a: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비밀번호 변경</a:t>
            </a:r>
          </a:p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회원정보수정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C2636D-073B-4C9C-87F6-2E19D4741A23}"/>
              </a:ext>
            </a:extLst>
          </p:cNvPr>
          <p:cNvSpPr txBox="1"/>
          <p:nvPr/>
        </p:nvSpPr>
        <p:spPr>
          <a:xfrm>
            <a:off x="6604563" y="5754624"/>
            <a:ext cx="1444626" cy="402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lnSpc>
                <a:spcPct val="200000"/>
              </a:lnSpc>
              <a:buFont typeface="Wingdings" panose="05000000000000000000" pitchFamily="2" charset="2"/>
              <a:buChar char="§"/>
            </a:pP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로그인</a:t>
            </a:r>
            <a:r>
              <a:rPr lang="en-US" altLang="ko-KR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/</a:t>
            </a:r>
            <a:r>
              <a:rPr lang="ko-KR" alt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KoPub돋움체 Medium" pitchFamily="2" charset="-127"/>
                <a:ea typeface="KoPub돋움체 Medium" pitchFamily="2" charset="-127"/>
              </a:rPr>
              <a:t>로그아웃</a:t>
            </a:r>
          </a:p>
        </p:txBody>
      </p:sp>
    </p:spTree>
    <p:extLst>
      <p:ext uri="{BB962C8B-B14F-4D97-AF65-F5344CB8AC3E}">
        <p14:creationId xmlns:p14="http://schemas.microsoft.com/office/powerpoint/2010/main" val="3222225135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</TotalTime>
  <Words>833</Words>
  <Application>Microsoft Office PowerPoint</Application>
  <PresentationFormat>와이드스크린</PresentationFormat>
  <Paragraphs>233</Paragraphs>
  <Slides>24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24</vt:i4>
      </vt:variant>
    </vt:vector>
  </HeadingPairs>
  <TitlesOfParts>
    <vt:vector size="34" baseType="lpstr">
      <vt:lpstr>KoPub돋움체 Bold</vt:lpstr>
      <vt:lpstr>KoPub돋움체 Medium</vt:lpstr>
      <vt:lpstr>Lato</vt:lpstr>
      <vt:lpstr>맑은 고딕</vt:lpstr>
      <vt:lpstr>Arial</vt:lpstr>
      <vt:lpstr>Calibri</vt:lpstr>
      <vt:lpstr>Impact</vt:lpstr>
      <vt:lpstr>Wingdings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프로젝트 제작동기 및 목표 </vt:lpstr>
      <vt:lpstr>개발환경</vt:lpstr>
      <vt:lpstr>프로젝트 개발일정</vt:lpstr>
      <vt:lpstr>프로젝트 상세설계</vt:lpstr>
      <vt:lpstr>프로젝트  메뉴 구조도</vt:lpstr>
      <vt:lpstr>프로젝트 웹 주요기능</vt:lpstr>
      <vt:lpstr>프로젝트 웹 주요기능</vt:lpstr>
      <vt:lpstr>프로젝트 웹 주요기능</vt:lpstr>
      <vt:lpstr>프로젝트 웹 주요기능</vt:lpstr>
      <vt:lpstr>프로젝트 구동화면(메인화면 사용자)</vt:lpstr>
      <vt:lpstr>프로젝트 구동화면(메인화면 관리자)</vt:lpstr>
      <vt:lpstr>프로젝트  구동화면(관리자)</vt:lpstr>
      <vt:lpstr>프로젝트  구동화면(스토어)</vt:lpstr>
      <vt:lpstr>프로젝트 구동화면(장바구니)</vt:lpstr>
      <vt:lpstr>프로젝트 구동화면(구매내역)</vt:lpstr>
      <vt:lpstr>프로젝트  구동화면(시공업체)</vt:lpstr>
      <vt:lpstr>프로젝트 구동화면(시공업체 등록)</vt:lpstr>
      <vt:lpstr>프로젝트  구동화면(커뮤니티)</vt:lpstr>
      <vt:lpstr>프로젝트  구동화면(이벤트)</vt:lpstr>
      <vt:lpstr>프로젝트 구동화면(고객센터)</vt:lpstr>
      <vt:lpstr>PowerPoint 프레젠테이션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jmp</cp:lastModifiedBy>
  <cp:revision>146</cp:revision>
  <dcterms:created xsi:type="dcterms:W3CDTF">2006-10-05T04:04:58Z</dcterms:created>
  <dcterms:modified xsi:type="dcterms:W3CDTF">2021-09-24T11:12:24Z</dcterms:modified>
</cp:coreProperties>
</file>